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comments+xml" PartName="/ppt/comments/comment1.xml"/>
  <Override ContentType="application/vnd.openxmlformats-officedocument.presentationml.comments+xml" PartName="/ppt/comments/comment2.xml"/>
  <Override ContentType="application/vnd.openxmlformats-officedocument.presentationml.comments+xml" PartName="/ppt/comments/comment3.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22.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9.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24.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22.xml"/>
  <Override ContentType="application/vnd.openxmlformats-officedocument.presentationml.slide+xml" PartName="/ppt/slides/slide1.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3.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commentAuthors+xml" PartName="/ppt/commentAuthors.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9"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273" r:id="rId24"/>
    <p:sldId id="274" r:id="rId25"/>
    <p:sldId id="275" r:id="rId26"/>
    <p:sldId id="276" r:id="rId27"/>
    <p:sldId id="277" r:id="rId28"/>
    <p:sldId id="278" r:id="rId29"/>
    <p:sldId id="279" r:id="rId30"/>
  </p:sldIdLst>
  <p:sldSz cy="5143500" cx="9144000"/>
  <p:notesSz cx="6858000" cy="9144000"/>
  <p:embeddedFontLst>
    <p:embeddedFont>
      <p:font typeface="Montserrat"/>
      <p:regular r:id="rId31"/>
      <p:bold r:id="rId32"/>
      <p:italic r:id="rId33"/>
      <p:boldItalic r:id="rId34"/>
    </p:embeddedFont>
    <p:embeddedFont>
      <p:font typeface="PT Sans"/>
      <p:regular r:id="rId35"/>
      <p:bold r:id="rId36"/>
      <p:italic r:id="rId37"/>
      <p:boldItalic r:id="rId38"/>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mAuthor clrIdx="0" id="0" initials="" lastIdx="3" name="taylor pennewell"/>
</p:cmAuthorLst>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4.xml"/><Relationship Id="rId22" Type="http://schemas.openxmlformats.org/officeDocument/2006/relationships/slide" Target="slides/slide16.xml"/><Relationship Id="rId21" Type="http://schemas.openxmlformats.org/officeDocument/2006/relationships/slide" Target="slides/slide15.xml"/><Relationship Id="rId24" Type="http://schemas.openxmlformats.org/officeDocument/2006/relationships/slide" Target="slides/slide18.xml"/><Relationship Id="rId23" Type="http://schemas.openxmlformats.org/officeDocument/2006/relationships/slide" Target="slides/slide17.xml"/><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commentAuthors" Target="commentAuthors.xml"/><Relationship Id="rId9" Type="http://schemas.openxmlformats.org/officeDocument/2006/relationships/slide" Target="slides/slide3.xml"/><Relationship Id="rId26" Type="http://schemas.openxmlformats.org/officeDocument/2006/relationships/slide" Target="slides/slide20.xml"/><Relationship Id="rId25" Type="http://schemas.openxmlformats.org/officeDocument/2006/relationships/slide" Target="slides/slide19.xml"/><Relationship Id="rId28" Type="http://schemas.openxmlformats.org/officeDocument/2006/relationships/slide" Target="slides/slide22.xml"/><Relationship Id="rId27" Type="http://schemas.openxmlformats.org/officeDocument/2006/relationships/slide" Target="slides/slide21.xml"/><Relationship Id="rId5" Type="http://schemas.openxmlformats.org/officeDocument/2006/relationships/slideMaster" Target="slideMasters/slideMaster1.xml"/><Relationship Id="rId6" Type="http://schemas.openxmlformats.org/officeDocument/2006/relationships/notesMaster" Target="notesMasters/notesMaster1.xml"/><Relationship Id="rId29" Type="http://schemas.openxmlformats.org/officeDocument/2006/relationships/slide" Target="slides/slide23.xml"/><Relationship Id="rId7" Type="http://schemas.openxmlformats.org/officeDocument/2006/relationships/slide" Target="slides/slide1.xml"/><Relationship Id="rId8" Type="http://schemas.openxmlformats.org/officeDocument/2006/relationships/slide" Target="slides/slide2.xml"/><Relationship Id="rId31" Type="http://schemas.openxmlformats.org/officeDocument/2006/relationships/font" Target="fonts/Montserrat-regular.fntdata"/><Relationship Id="rId30" Type="http://schemas.openxmlformats.org/officeDocument/2006/relationships/slide" Target="slides/slide24.xml"/><Relationship Id="rId11" Type="http://schemas.openxmlformats.org/officeDocument/2006/relationships/slide" Target="slides/slide5.xml"/><Relationship Id="rId33" Type="http://schemas.openxmlformats.org/officeDocument/2006/relationships/font" Target="fonts/Montserrat-italic.fntdata"/><Relationship Id="rId10" Type="http://schemas.openxmlformats.org/officeDocument/2006/relationships/slide" Target="slides/slide4.xml"/><Relationship Id="rId32" Type="http://schemas.openxmlformats.org/officeDocument/2006/relationships/font" Target="fonts/Montserrat-bold.fntdata"/><Relationship Id="rId13" Type="http://schemas.openxmlformats.org/officeDocument/2006/relationships/slide" Target="slides/slide7.xml"/><Relationship Id="rId35" Type="http://schemas.openxmlformats.org/officeDocument/2006/relationships/font" Target="fonts/PTSans-regular.fntdata"/><Relationship Id="rId12" Type="http://schemas.openxmlformats.org/officeDocument/2006/relationships/slide" Target="slides/slide6.xml"/><Relationship Id="rId34" Type="http://schemas.openxmlformats.org/officeDocument/2006/relationships/font" Target="fonts/Montserrat-boldItalic.fntdata"/><Relationship Id="rId15" Type="http://schemas.openxmlformats.org/officeDocument/2006/relationships/slide" Target="slides/slide9.xml"/><Relationship Id="rId37" Type="http://schemas.openxmlformats.org/officeDocument/2006/relationships/font" Target="fonts/PTSans-italic.fntdata"/><Relationship Id="rId14" Type="http://schemas.openxmlformats.org/officeDocument/2006/relationships/slide" Target="slides/slide8.xml"/><Relationship Id="rId36" Type="http://schemas.openxmlformats.org/officeDocument/2006/relationships/font" Target="fonts/PTSans-bold.fntdata"/><Relationship Id="rId17" Type="http://schemas.openxmlformats.org/officeDocument/2006/relationships/slide" Target="slides/slide11.xml"/><Relationship Id="rId16" Type="http://schemas.openxmlformats.org/officeDocument/2006/relationships/slide" Target="slides/slide10.xml"/><Relationship Id="rId38" Type="http://schemas.openxmlformats.org/officeDocument/2006/relationships/font" Target="fonts/PTSans-boldItalic.fntdata"/><Relationship Id="rId19" Type="http://schemas.openxmlformats.org/officeDocument/2006/relationships/slide" Target="slides/slide13.xml"/><Relationship Id="rId18" Type="http://schemas.openxmlformats.org/officeDocument/2006/relationships/slide" Target="slides/slide12.xml"/></Relationships>
</file>

<file path=ppt/comments/comment1.xml><?xml version="1.0" encoding="utf-8"?>
<p:cmLs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m authorId="0" idx="1" dt="2021-05-14T19:26:47.050">
    <p:pos x="196" y="94"/>
    <p:text>@pennewellt@gmail.com sources for quotes referenced
_Assigned to taylor pennewell_</p:text>
  </p:cm>
</p:cmLst>
</file>

<file path=ppt/comments/comment2.xml><?xml version="1.0" encoding="utf-8"?>
<p:cmLs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m authorId="0" idx="2" dt="2021-05-14T19:26:47.050">
    <p:pos x="196" y="94"/>
    <p:text>@pennewellt@gmail.com sources for quotes referenced
_Assigned to taylor pennewell_</p:text>
  </p:cm>
</p:cmLst>
</file>

<file path=ppt/comments/comment3.xml><?xml version="1.0" encoding="utf-8"?>
<p:cmLs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m authorId="0" idx="3" dt="2021-05-14T19:26:47.050">
    <p:pos x="196" y="94"/>
    <p:text>@pennewellt@gmail.com sources for quotes referenced
_Assigned to taylor pennewell_</p:tex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3" name="Shape 53"/>
        <p:cNvGrpSpPr/>
        <p:nvPr/>
      </p:nvGrpSpPr>
      <p:grpSpPr>
        <a:xfrm>
          <a:off x="0" y="0"/>
          <a:ext cx="0" cy="0"/>
          <a:chOff x="0" y="0"/>
          <a:chExt cx="0" cy="0"/>
        </a:xfrm>
      </p:grpSpPr>
      <p:sp>
        <p:nvSpPr>
          <p:cNvPr id="54" name="Google Shape;54;gd57ea8a126_0_2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5" name="Google Shape;55;gd57ea8a126_0_2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4" name="Shape 124"/>
        <p:cNvGrpSpPr/>
        <p:nvPr/>
      </p:nvGrpSpPr>
      <p:grpSpPr>
        <a:xfrm>
          <a:off x="0" y="0"/>
          <a:ext cx="0" cy="0"/>
          <a:chOff x="0" y="0"/>
          <a:chExt cx="0" cy="0"/>
        </a:xfrm>
      </p:grpSpPr>
      <p:sp>
        <p:nvSpPr>
          <p:cNvPr id="125" name="Google Shape;125;gd71bb43369_0_1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6" name="Google Shape;126;gd71bb43369_0_1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0" name="Shape 130"/>
        <p:cNvGrpSpPr/>
        <p:nvPr/>
      </p:nvGrpSpPr>
      <p:grpSpPr>
        <a:xfrm>
          <a:off x="0" y="0"/>
          <a:ext cx="0" cy="0"/>
          <a:chOff x="0" y="0"/>
          <a:chExt cx="0" cy="0"/>
        </a:xfrm>
      </p:grpSpPr>
      <p:sp>
        <p:nvSpPr>
          <p:cNvPr id="131" name="Google Shape;131;g369efff35aa98a9b_2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2" name="Google Shape;132;g369efff35aa98a9b_2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7" name="Shape 137"/>
        <p:cNvGrpSpPr/>
        <p:nvPr/>
      </p:nvGrpSpPr>
      <p:grpSpPr>
        <a:xfrm>
          <a:off x="0" y="0"/>
          <a:ext cx="0" cy="0"/>
          <a:chOff x="0" y="0"/>
          <a:chExt cx="0" cy="0"/>
        </a:xfrm>
      </p:grpSpPr>
      <p:sp>
        <p:nvSpPr>
          <p:cNvPr id="138" name="Google Shape;138;g369efff35aa98a9b_2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9" name="Google Shape;139;g369efff35aa98a9b_2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4" name="Shape 144"/>
        <p:cNvGrpSpPr/>
        <p:nvPr/>
      </p:nvGrpSpPr>
      <p:grpSpPr>
        <a:xfrm>
          <a:off x="0" y="0"/>
          <a:ext cx="0" cy="0"/>
          <a:chOff x="0" y="0"/>
          <a:chExt cx="0" cy="0"/>
        </a:xfrm>
      </p:grpSpPr>
      <p:sp>
        <p:nvSpPr>
          <p:cNvPr id="145" name="Google Shape;145;g369efff35aa98a9b_3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6" name="Google Shape;146;g369efff35aa98a9b_3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1" name="Shape 151"/>
        <p:cNvGrpSpPr/>
        <p:nvPr/>
      </p:nvGrpSpPr>
      <p:grpSpPr>
        <a:xfrm>
          <a:off x="0" y="0"/>
          <a:ext cx="0" cy="0"/>
          <a:chOff x="0" y="0"/>
          <a:chExt cx="0" cy="0"/>
        </a:xfrm>
      </p:grpSpPr>
      <p:sp>
        <p:nvSpPr>
          <p:cNvPr id="152" name="Google Shape;152;g369efff35aa98a9b_4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3" name="Google Shape;153;g369efff35aa98a9b_4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7" name="Shape 157"/>
        <p:cNvGrpSpPr/>
        <p:nvPr/>
      </p:nvGrpSpPr>
      <p:grpSpPr>
        <a:xfrm>
          <a:off x="0" y="0"/>
          <a:ext cx="0" cy="0"/>
          <a:chOff x="0" y="0"/>
          <a:chExt cx="0" cy="0"/>
        </a:xfrm>
      </p:grpSpPr>
      <p:sp>
        <p:nvSpPr>
          <p:cNvPr id="158" name="Google Shape;158;gd71bb43369_0_2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9" name="Google Shape;159;gd71bb43369_0_2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5" name="Shape 165"/>
        <p:cNvGrpSpPr/>
        <p:nvPr/>
      </p:nvGrpSpPr>
      <p:grpSpPr>
        <a:xfrm>
          <a:off x="0" y="0"/>
          <a:ext cx="0" cy="0"/>
          <a:chOff x="0" y="0"/>
          <a:chExt cx="0" cy="0"/>
        </a:xfrm>
      </p:grpSpPr>
      <p:sp>
        <p:nvSpPr>
          <p:cNvPr id="166" name="Google Shape;166;gdd2844b4e5_0_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7" name="Google Shape;167;gdd2844b4e5_0_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1" name="Shape 171"/>
        <p:cNvGrpSpPr/>
        <p:nvPr/>
      </p:nvGrpSpPr>
      <p:grpSpPr>
        <a:xfrm>
          <a:off x="0" y="0"/>
          <a:ext cx="0" cy="0"/>
          <a:chOff x="0" y="0"/>
          <a:chExt cx="0" cy="0"/>
        </a:xfrm>
      </p:grpSpPr>
      <p:sp>
        <p:nvSpPr>
          <p:cNvPr id="172" name="Google Shape;172;gd6732695f0_0_1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3" name="Google Shape;173;gd6732695f0_0_1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298450" lvl="0" marL="457200" rtl="0" algn="l">
              <a:spcBef>
                <a:spcPts val="0"/>
              </a:spcBef>
              <a:spcAft>
                <a:spcPts val="0"/>
              </a:spcAft>
              <a:buClr>
                <a:schemeClr val="dk1"/>
              </a:buClr>
              <a:buSzPts val="1100"/>
              <a:buAutoNum type="arabicPeriod"/>
            </a:pPr>
            <a:r>
              <a:rPr b="1" lang="en">
                <a:solidFill>
                  <a:schemeClr val="dk1"/>
                </a:solidFill>
              </a:rPr>
              <a:t>Discovery Doctrine- </a:t>
            </a:r>
            <a:r>
              <a:rPr lang="en">
                <a:solidFill>
                  <a:schemeClr val="dk1"/>
                </a:solidFill>
              </a:rPr>
              <a:t>. Columbus, during his travels, was granted permission by the Spanish monarchy to seize any land that was not already controlled by Christian rulers. Many letters and essays were exchanged between monarchs and the pope during this time, laying out the philosophy behind Christian conquest. These documents make up a legal doctrine through which Western nations rationalized the colonization of non christian lands, in often violent and forceful ways. The Discovery Doctrine was enshrined in US law during the supreme court case Johnson vs. McIntosh, in which Justice Marshal states that christians took their rightful dominion over the non christian “heathens”. This decision brought the idea of Indigenous sovereignty, the idea that Native people have the right to control their own communities and land) into question.   </a:t>
            </a:r>
            <a:endParaRPr>
              <a:solidFill>
                <a:schemeClr val="dk1"/>
              </a:solidFill>
            </a:endParaRPr>
          </a:p>
          <a:p>
            <a:pPr indent="-298450" lvl="0" marL="457200" rtl="0" algn="l">
              <a:spcBef>
                <a:spcPts val="0"/>
              </a:spcBef>
              <a:spcAft>
                <a:spcPts val="0"/>
              </a:spcAft>
              <a:buClr>
                <a:schemeClr val="dk1"/>
              </a:buClr>
              <a:buSzPts val="1100"/>
              <a:buAutoNum type="arabicPeriod"/>
            </a:pPr>
            <a:r>
              <a:rPr b="1" lang="en">
                <a:solidFill>
                  <a:schemeClr val="dk1"/>
                </a:solidFill>
              </a:rPr>
              <a:t> California Mission System</a:t>
            </a:r>
            <a:r>
              <a:rPr lang="en">
                <a:solidFill>
                  <a:schemeClr val="dk1"/>
                </a:solidFill>
              </a:rPr>
              <a:t> Beginning in 1769, Spanish missionaries began building a series of 21 missions along the coast of California. Native communities were forcibly placed in missions, where they baptized, forced into labor camps, and were not allowed to leave the missions. Natives were forced to give up their languages, traditional dress, and religious and marriage customs. Thousands died from disease. In total, over 80k Natives were baptized. Even so, Native communities rebelled against the missions, and even burned some down.  </a:t>
            </a:r>
            <a:endParaRPr>
              <a:solidFill>
                <a:schemeClr val="dk1"/>
              </a:solidFill>
            </a:endParaRPr>
          </a:p>
          <a:p>
            <a:pPr indent="-298450" lvl="0" marL="457200" rtl="0" algn="l">
              <a:spcBef>
                <a:spcPts val="0"/>
              </a:spcBef>
              <a:spcAft>
                <a:spcPts val="0"/>
              </a:spcAft>
              <a:buClr>
                <a:schemeClr val="dk1"/>
              </a:buClr>
              <a:buSzPts val="1100"/>
              <a:buAutoNum type="arabicPeriod"/>
            </a:pPr>
            <a:r>
              <a:rPr lang="en">
                <a:solidFill>
                  <a:schemeClr val="dk1"/>
                </a:solidFill>
              </a:rPr>
              <a:t> </a:t>
            </a:r>
            <a:r>
              <a:rPr b="1" lang="en">
                <a:solidFill>
                  <a:schemeClr val="dk1"/>
                </a:solidFill>
              </a:rPr>
              <a:t>California Gold Rush 1848-1860- </a:t>
            </a:r>
            <a:r>
              <a:rPr lang="en">
                <a:solidFill>
                  <a:schemeClr val="dk1"/>
                </a:solidFill>
              </a:rPr>
              <a:t>After the Treaty of Hidalgo was signed in 1848, gold was discovered in California’s foothills. Over 90k settlers entered California in the first year and a half of the gold rush. Settlers were incredibly violent against Native people during this time, and their mining practices damaged the land, waterways,and cultural resources in the region. As miners build cities and ranches, many Native people were taken into servitude, experienced sexual and physical violence, and were forcibly removed from their land. </a:t>
            </a:r>
            <a:endParaRPr>
              <a:solidFill>
                <a:schemeClr val="dk1"/>
              </a:solidFill>
            </a:endParaRPr>
          </a:p>
          <a:p>
            <a:pPr indent="-298450" lvl="0" marL="457200" rtl="0" algn="l">
              <a:spcBef>
                <a:spcPts val="0"/>
              </a:spcBef>
              <a:spcAft>
                <a:spcPts val="0"/>
              </a:spcAft>
              <a:buClr>
                <a:schemeClr val="dk1"/>
              </a:buClr>
              <a:buSzPts val="1100"/>
              <a:buAutoNum type="arabicPeriod"/>
            </a:pPr>
            <a:r>
              <a:rPr b="1" lang="en">
                <a:solidFill>
                  <a:schemeClr val="dk1"/>
                </a:solidFill>
              </a:rPr>
              <a:t> Act for the Governance and Protection of Indians- </a:t>
            </a:r>
            <a:r>
              <a:rPr lang="en">
                <a:solidFill>
                  <a:schemeClr val="dk1"/>
                </a:solidFill>
              </a:rPr>
              <a:t>An act that legalized and incentivized the forced indentured servitude of Native people to white settler families. At the time, Native people did not have their citizenship, could not vote, and could not testify in court. The act led to increased violence against Native people, which eventually led to a state sanctioned genocide, where settlers were paid by the California government to murder Native people. </a:t>
            </a:r>
            <a:endParaRPr>
              <a:solidFill>
                <a:schemeClr val="dk1"/>
              </a:solidFill>
            </a:endParaRPr>
          </a:p>
          <a:p>
            <a:pPr indent="-298450" lvl="0" marL="457200" rtl="0" algn="l">
              <a:spcBef>
                <a:spcPts val="0"/>
              </a:spcBef>
              <a:spcAft>
                <a:spcPts val="0"/>
              </a:spcAft>
              <a:buClr>
                <a:schemeClr val="dk1"/>
              </a:buClr>
              <a:buSzPts val="1100"/>
              <a:buAutoNum type="arabicPeriod"/>
            </a:pPr>
            <a:r>
              <a:rPr b="1" lang="en">
                <a:solidFill>
                  <a:schemeClr val="dk1"/>
                </a:solidFill>
              </a:rPr>
              <a:t> Unratified Treaties- </a:t>
            </a:r>
            <a:r>
              <a:rPr lang="en">
                <a:solidFill>
                  <a:schemeClr val="dk1"/>
                </a:solidFill>
              </a:rPr>
              <a:t>California’s 18 Unratified Treaties are a series of agreements made between government officials and tribal leaders, that promised Native communities large swaths of reservation lands, based on the reservations in the plains. Out of concern for giving away land that could be economically lucrative, the federal government chose not the ratify the treaties, and so they never went into effect. Without notifying tribal leaders, tribes were left landless, destitute, and with little to no government protection.  </a:t>
            </a:r>
            <a:endParaRPr>
              <a:solidFill>
                <a:schemeClr val="dk1"/>
              </a:solidFill>
            </a:endParaRPr>
          </a:p>
          <a:p>
            <a:pPr indent="-298450" lvl="0" marL="457200" rtl="0" algn="l">
              <a:spcBef>
                <a:spcPts val="0"/>
              </a:spcBef>
              <a:spcAft>
                <a:spcPts val="0"/>
              </a:spcAft>
              <a:buClr>
                <a:schemeClr val="dk1"/>
              </a:buClr>
              <a:buSzPts val="1100"/>
              <a:buAutoNum type="arabicPeriod"/>
            </a:pPr>
            <a:r>
              <a:rPr b="1" lang="en">
                <a:solidFill>
                  <a:schemeClr val="dk1"/>
                </a:solidFill>
              </a:rPr>
              <a:t>Boarding school era-1870’s-1880’s (ended in California) 1978 (ended nationally) </a:t>
            </a:r>
            <a:r>
              <a:rPr lang="en">
                <a:solidFill>
                  <a:schemeClr val="dk1"/>
                </a:solidFill>
              </a:rPr>
              <a:t>A nation-wide campaign to assimilate Native children into settler culture by removing them from their families, forbidding the use of their Native languages or cultures, and indoctrinating them into Christianity. Many children died or never returned home, and those who did were often culturally distanced from their families. The impacts of this system are still felt today, as cultural loss, and parenting challenges are still present. The system ended nationally in 1978 with the passing of the Indian Child Welfare Act, which gave Natives jurisdiction over issues related to child welfare. </a:t>
            </a:r>
            <a:endParaRPr>
              <a:solidFill>
                <a:schemeClr val="dk1"/>
              </a:solidFill>
            </a:endParaRPr>
          </a:p>
          <a:p>
            <a:pPr indent="-298450" lvl="0" marL="457200" rtl="0" algn="l">
              <a:spcBef>
                <a:spcPts val="0"/>
              </a:spcBef>
              <a:spcAft>
                <a:spcPts val="0"/>
              </a:spcAft>
              <a:buClr>
                <a:schemeClr val="dk1"/>
              </a:buClr>
              <a:buSzPts val="1100"/>
              <a:buAutoNum type="arabicPeriod"/>
            </a:pPr>
            <a:r>
              <a:rPr lang="en">
                <a:solidFill>
                  <a:schemeClr val="dk1"/>
                </a:solidFill>
              </a:rPr>
              <a:t> </a:t>
            </a:r>
            <a:r>
              <a:rPr b="1" lang="en">
                <a:solidFill>
                  <a:schemeClr val="dk1"/>
                </a:solidFill>
              </a:rPr>
              <a:t>Tribal termination- </a:t>
            </a:r>
            <a:r>
              <a:rPr lang="en">
                <a:solidFill>
                  <a:schemeClr val="dk1"/>
                </a:solidFill>
              </a:rPr>
              <a:t>Called for the end of welfare assistance guaranteed to government-recognized Native peoples through the treaty process, and allowed for the private purchasing of once protected Native land to non Native individuals. When Native communities “accepted termination”, Native communities lost access to education, health care, and their property tax exemption status. Without this tax exempt status, many impoverished Native communities ended up defaulting on their tax payments. While the government originally saw this as an opportunity to take control of Native property, it quickly became a burden on resources. In the end, the government convinced 36 tribes to accept tribal termination, and was able to acquire 5k+ acres of Native land, leaving those tribal communities with little to no government protections. </a:t>
            </a:r>
            <a:endParaRPr>
              <a:solidFill>
                <a:schemeClr val="dk1"/>
              </a:solidFill>
            </a:endParaRPr>
          </a:p>
          <a:p>
            <a:pPr indent="-298450" lvl="0" marL="457200" rtl="0" algn="l">
              <a:spcBef>
                <a:spcPts val="0"/>
              </a:spcBef>
              <a:spcAft>
                <a:spcPts val="0"/>
              </a:spcAft>
              <a:buClr>
                <a:schemeClr val="dk1"/>
              </a:buClr>
              <a:buSzPts val="1100"/>
              <a:buAutoNum type="arabicPeriod"/>
            </a:pPr>
            <a:r>
              <a:t/>
            </a:r>
            <a:endParaRPr>
              <a:solidFill>
                <a:schemeClr val="dk1"/>
              </a:solidFill>
            </a:endParaRPr>
          </a:p>
          <a:p>
            <a:pPr indent="0" lvl="0" marL="0" rtl="0" algn="l">
              <a:spcBef>
                <a:spcPts val="0"/>
              </a:spcBef>
              <a:spcAft>
                <a:spcPts val="0"/>
              </a:spcAft>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9" name="Shape 179"/>
        <p:cNvGrpSpPr/>
        <p:nvPr/>
      </p:nvGrpSpPr>
      <p:grpSpPr>
        <a:xfrm>
          <a:off x="0" y="0"/>
          <a:ext cx="0" cy="0"/>
          <a:chOff x="0" y="0"/>
          <a:chExt cx="0" cy="0"/>
        </a:xfrm>
      </p:grpSpPr>
      <p:sp>
        <p:nvSpPr>
          <p:cNvPr id="180" name="Google Shape;180;gd6732695f0_0_12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1" name="Google Shape;181;gd6732695f0_0_12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7" name="Shape 187"/>
        <p:cNvGrpSpPr/>
        <p:nvPr/>
      </p:nvGrpSpPr>
      <p:grpSpPr>
        <a:xfrm>
          <a:off x="0" y="0"/>
          <a:ext cx="0" cy="0"/>
          <a:chOff x="0" y="0"/>
          <a:chExt cx="0" cy="0"/>
        </a:xfrm>
      </p:grpSpPr>
      <p:sp>
        <p:nvSpPr>
          <p:cNvPr id="188" name="Google Shape;188;gd6732695f0_0_7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9" name="Google Shape;189;gd6732695f0_0_7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9" name="Shape 59"/>
        <p:cNvGrpSpPr/>
        <p:nvPr/>
      </p:nvGrpSpPr>
      <p:grpSpPr>
        <a:xfrm>
          <a:off x="0" y="0"/>
          <a:ext cx="0" cy="0"/>
          <a:chOff x="0" y="0"/>
          <a:chExt cx="0" cy="0"/>
        </a:xfrm>
      </p:grpSpPr>
      <p:sp>
        <p:nvSpPr>
          <p:cNvPr id="60" name="Google Shape;60;gd57ea8a159_0_18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1" name="Google Shape;61;gd57ea8a159_0_18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6" name="Shape 196"/>
        <p:cNvGrpSpPr/>
        <p:nvPr/>
      </p:nvGrpSpPr>
      <p:grpSpPr>
        <a:xfrm>
          <a:off x="0" y="0"/>
          <a:ext cx="0" cy="0"/>
          <a:chOff x="0" y="0"/>
          <a:chExt cx="0" cy="0"/>
        </a:xfrm>
      </p:grpSpPr>
      <p:sp>
        <p:nvSpPr>
          <p:cNvPr id="197" name="Google Shape;197;gd71bb43369_0_3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8" name="Google Shape;198;gd71bb43369_0_3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2" name="Shape 202"/>
        <p:cNvGrpSpPr/>
        <p:nvPr/>
      </p:nvGrpSpPr>
      <p:grpSpPr>
        <a:xfrm>
          <a:off x="0" y="0"/>
          <a:ext cx="0" cy="0"/>
          <a:chOff x="0" y="0"/>
          <a:chExt cx="0" cy="0"/>
        </a:xfrm>
      </p:grpSpPr>
      <p:sp>
        <p:nvSpPr>
          <p:cNvPr id="203" name="Google Shape;203;gde731d343e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04" name="Google Shape;204;gde731d343e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0" name="Shape 210"/>
        <p:cNvGrpSpPr/>
        <p:nvPr/>
      </p:nvGrpSpPr>
      <p:grpSpPr>
        <a:xfrm>
          <a:off x="0" y="0"/>
          <a:ext cx="0" cy="0"/>
          <a:chOff x="0" y="0"/>
          <a:chExt cx="0" cy="0"/>
        </a:xfrm>
      </p:grpSpPr>
      <p:sp>
        <p:nvSpPr>
          <p:cNvPr id="211" name="Google Shape;211;gde731d343e_0_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12" name="Google Shape;212;gde731d343e_0_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8" name="Shape 218"/>
        <p:cNvGrpSpPr/>
        <p:nvPr/>
      </p:nvGrpSpPr>
      <p:grpSpPr>
        <a:xfrm>
          <a:off x="0" y="0"/>
          <a:ext cx="0" cy="0"/>
          <a:chOff x="0" y="0"/>
          <a:chExt cx="0" cy="0"/>
        </a:xfrm>
      </p:grpSpPr>
      <p:sp>
        <p:nvSpPr>
          <p:cNvPr id="219" name="Google Shape;219;gdb4e00fbd9_3_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20" name="Google Shape;220;gdb4e00fbd9_3_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6" name="Shape 226"/>
        <p:cNvGrpSpPr/>
        <p:nvPr/>
      </p:nvGrpSpPr>
      <p:grpSpPr>
        <a:xfrm>
          <a:off x="0" y="0"/>
          <a:ext cx="0" cy="0"/>
          <a:chOff x="0" y="0"/>
          <a:chExt cx="0" cy="0"/>
        </a:xfrm>
      </p:grpSpPr>
      <p:sp>
        <p:nvSpPr>
          <p:cNvPr id="227" name="Google Shape;227;gd6732695f0_0_1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28" name="Google Shape;228;gd6732695f0_0_1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4" name="Shape 64"/>
        <p:cNvGrpSpPr/>
        <p:nvPr/>
      </p:nvGrpSpPr>
      <p:grpSpPr>
        <a:xfrm>
          <a:off x="0" y="0"/>
          <a:ext cx="0" cy="0"/>
          <a:chOff x="0" y="0"/>
          <a:chExt cx="0" cy="0"/>
        </a:xfrm>
      </p:grpSpPr>
      <p:sp>
        <p:nvSpPr>
          <p:cNvPr id="65" name="Google Shape;65;gd57ea8a159_0_9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6" name="Google Shape;66;gd57ea8a159_0_9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0" name="Shape 70"/>
        <p:cNvGrpSpPr/>
        <p:nvPr/>
      </p:nvGrpSpPr>
      <p:grpSpPr>
        <a:xfrm>
          <a:off x="0" y="0"/>
          <a:ext cx="0" cy="0"/>
          <a:chOff x="0" y="0"/>
          <a:chExt cx="0" cy="0"/>
        </a:xfrm>
      </p:grpSpPr>
      <p:sp>
        <p:nvSpPr>
          <p:cNvPr id="71" name="Google Shape;71;gd57ea8a159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2" name="Google Shape;72;gd57ea8a159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7" name="Shape 77"/>
        <p:cNvGrpSpPr/>
        <p:nvPr/>
      </p:nvGrpSpPr>
      <p:grpSpPr>
        <a:xfrm>
          <a:off x="0" y="0"/>
          <a:ext cx="0" cy="0"/>
          <a:chOff x="0" y="0"/>
          <a:chExt cx="0" cy="0"/>
        </a:xfrm>
      </p:grpSpPr>
      <p:sp>
        <p:nvSpPr>
          <p:cNvPr id="78" name="Google Shape;78;gd57ea8a159_0_7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9" name="Google Shape;79;gd57ea8a159_0_7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2" name="Shape 82"/>
        <p:cNvGrpSpPr/>
        <p:nvPr/>
      </p:nvGrpSpPr>
      <p:grpSpPr>
        <a:xfrm>
          <a:off x="0" y="0"/>
          <a:ext cx="0" cy="0"/>
          <a:chOff x="0" y="0"/>
          <a:chExt cx="0" cy="0"/>
        </a:xfrm>
      </p:grpSpPr>
      <p:sp>
        <p:nvSpPr>
          <p:cNvPr id="83" name="Google Shape;83;gdb022f41f0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4" name="Google Shape;84;gdb022f41f0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8" name="Shape 88"/>
        <p:cNvGrpSpPr/>
        <p:nvPr/>
      </p:nvGrpSpPr>
      <p:grpSpPr>
        <a:xfrm>
          <a:off x="0" y="0"/>
          <a:ext cx="0" cy="0"/>
          <a:chOff x="0" y="0"/>
          <a:chExt cx="0" cy="0"/>
        </a:xfrm>
      </p:grpSpPr>
      <p:sp>
        <p:nvSpPr>
          <p:cNvPr id="89" name="Google Shape;89;gdb022f41f0_0_5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0" name="Google Shape;90;gdb022f41f0_0_5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6" name="Shape 96"/>
        <p:cNvGrpSpPr/>
        <p:nvPr/>
      </p:nvGrpSpPr>
      <p:grpSpPr>
        <a:xfrm>
          <a:off x="0" y="0"/>
          <a:ext cx="0" cy="0"/>
          <a:chOff x="0" y="0"/>
          <a:chExt cx="0" cy="0"/>
        </a:xfrm>
      </p:grpSpPr>
      <p:sp>
        <p:nvSpPr>
          <p:cNvPr id="97" name="Google Shape;97;gdb022f41f0_0_6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8" name="Google Shape;98;gdb022f41f0_0_6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1" name="Shape 101"/>
        <p:cNvGrpSpPr/>
        <p:nvPr/>
      </p:nvGrpSpPr>
      <p:grpSpPr>
        <a:xfrm>
          <a:off x="0" y="0"/>
          <a:ext cx="0" cy="0"/>
          <a:chOff x="0" y="0"/>
          <a:chExt cx="0" cy="0"/>
        </a:xfrm>
      </p:grpSpPr>
      <p:sp>
        <p:nvSpPr>
          <p:cNvPr id="102" name="Google Shape;102;gdc91ed58fe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3" name="Google Shape;103;gdc91ed58fe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298450" lvl="0" marL="457200" rtl="0" algn="l">
              <a:spcBef>
                <a:spcPts val="0"/>
              </a:spcBef>
              <a:spcAft>
                <a:spcPts val="0"/>
              </a:spcAft>
              <a:buClr>
                <a:schemeClr val="dk1"/>
              </a:buClr>
              <a:buSzPts val="1100"/>
              <a:buAutoNum type="arabicPeriod"/>
            </a:pPr>
            <a:r>
              <a:rPr b="1" lang="en">
                <a:solidFill>
                  <a:schemeClr val="dk1"/>
                </a:solidFill>
              </a:rPr>
              <a:t>Discovery Doctrine- </a:t>
            </a:r>
            <a:r>
              <a:rPr lang="en">
                <a:solidFill>
                  <a:schemeClr val="dk1"/>
                </a:solidFill>
              </a:rPr>
              <a:t>. Columbus, during his travels, was granted permission by the Spanish monarchy to seize any land that was not already controlled by Christian rulers. Many letters and essays were exchanged between monarchs and the pope during this time, laying out the philosophy behind Christian conquest. These documents make up a legal doctrine through which Western nations rationalized the colonization of non christian lands, in often violent and forceful ways. The Discovery Doctrine was enshrined in US law during the supreme court case Johnson vs. McIntosh, in which Justice Marshal states that christians took their rightful dominion over the non christian “heathens”. This decision brought the idea of Indigenous sovereignty, the idea that Native people have the right to control their own communities and land) into question.   </a:t>
            </a:r>
            <a:endParaRPr>
              <a:solidFill>
                <a:schemeClr val="dk1"/>
              </a:solidFill>
            </a:endParaRPr>
          </a:p>
          <a:p>
            <a:pPr indent="-298450" lvl="0" marL="457200" rtl="0" algn="l">
              <a:spcBef>
                <a:spcPts val="0"/>
              </a:spcBef>
              <a:spcAft>
                <a:spcPts val="0"/>
              </a:spcAft>
              <a:buClr>
                <a:schemeClr val="dk1"/>
              </a:buClr>
              <a:buSzPts val="1100"/>
              <a:buAutoNum type="arabicPeriod"/>
            </a:pPr>
            <a:r>
              <a:rPr b="1" lang="en">
                <a:solidFill>
                  <a:schemeClr val="dk1"/>
                </a:solidFill>
              </a:rPr>
              <a:t> California Mission System</a:t>
            </a:r>
            <a:r>
              <a:rPr lang="en">
                <a:solidFill>
                  <a:schemeClr val="dk1"/>
                </a:solidFill>
              </a:rPr>
              <a:t> Beginning in 1769, Spanish missionaries began building a series of 21 missions along the coast of California. Native communities were forcibly placed in missions, where they baptized, forced into labor camps, and were not allowed to leave the missions. Natives were forced to give up their languages, traditional dress, and religious and marriage customs. Thousands died from disease. In total, over 80k Natives were baptized. Even so, Native communities rebelled against the missions, and even burned some down.  </a:t>
            </a:r>
            <a:endParaRPr>
              <a:solidFill>
                <a:schemeClr val="dk1"/>
              </a:solidFill>
            </a:endParaRPr>
          </a:p>
          <a:p>
            <a:pPr indent="-298450" lvl="0" marL="457200" rtl="0" algn="l">
              <a:spcBef>
                <a:spcPts val="0"/>
              </a:spcBef>
              <a:spcAft>
                <a:spcPts val="0"/>
              </a:spcAft>
              <a:buClr>
                <a:schemeClr val="dk1"/>
              </a:buClr>
              <a:buSzPts val="1100"/>
              <a:buAutoNum type="arabicPeriod"/>
            </a:pPr>
            <a:r>
              <a:rPr lang="en">
                <a:solidFill>
                  <a:schemeClr val="dk1"/>
                </a:solidFill>
              </a:rPr>
              <a:t> </a:t>
            </a:r>
            <a:r>
              <a:rPr b="1" lang="en">
                <a:solidFill>
                  <a:schemeClr val="dk1"/>
                </a:solidFill>
              </a:rPr>
              <a:t>California Gold Rush 1848-1860- </a:t>
            </a:r>
            <a:r>
              <a:rPr lang="en">
                <a:solidFill>
                  <a:schemeClr val="dk1"/>
                </a:solidFill>
              </a:rPr>
              <a:t>After the Treaty of Hidalgo was signed in 1848, gold was discovered in California’s foothills. Over 90k settlers entered California in the first year and a half of the gold rush. Settlers were incredibly violent against Native people during this time, and their mining practices damaged the land, waterways,and cultural resources in the region. As miners build cities and ranches, many Native people were taken into servitude, experienced sexual and physical violence, and were forcibly removed from their land. </a:t>
            </a:r>
            <a:endParaRPr>
              <a:solidFill>
                <a:schemeClr val="dk1"/>
              </a:solidFill>
            </a:endParaRPr>
          </a:p>
          <a:p>
            <a:pPr indent="-298450" lvl="0" marL="457200" rtl="0" algn="l">
              <a:spcBef>
                <a:spcPts val="0"/>
              </a:spcBef>
              <a:spcAft>
                <a:spcPts val="0"/>
              </a:spcAft>
              <a:buClr>
                <a:schemeClr val="dk1"/>
              </a:buClr>
              <a:buSzPts val="1100"/>
              <a:buAutoNum type="arabicPeriod"/>
            </a:pPr>
            <a:r>
              <a:rPr b="1" lang="en">
                <a:solidFill>
                  <a:schemeClr val="dk1"/>
                </a:solidFill>
              </a:rPr>
              <a:t> Act for the Governance and Protection of Indians- </a:t>
            </a:r>
            <a:r>
              <a:rPr lang="en">
                <a:solidFill>
                  <a:schemeClr val="dk1"/>
                </a:solidFill>
              </a:rPr>
              <a:t>An act that legalized and incentivized the forced indentured servitude of Native people to white settler families. At the time, Native people did not have their citizenship, could not vote, and could not testify in court. The act led to increased violence against Native people, which eventually led to a state sanctioned genocide, where settlers were paid by the California government to murder Native people. </a:t>
            </a:r>
            <a:endParaRPr>
              <a:solidFill>
                <a:schemeClr val="dk1"/>
              </a:solidFill>
            </a:endParaRPr>
          </a:p>
          <a:p>
            <a:pPr indent="-298450" lvl="0" marL="457200" rtl="0" algn="l">
              <a:spcBef>
                <a:spcPts val="0"/>
              </a:spcBef>
              <a:spcAft>
                <a:spcPts val="0"/>
              </a:spcAft>
              <a:buClr>
                <a:schemeClr val="dk1"/>
              </a:buClr>
              <a:buSzPts val="1100"/>
              <a:buAutoNum type="arabicPeriod"/>
            </a:pPr>
            <a:r>
              <a:rPr b="1" lang="en">
                <a:solidFill>
                  <a:schemeClr val="dk1"/>
                </a:solidFill>
              </a:rPr>
              <a:t> Unratified Treaties- </a:t>
            </a:r>
            <a:r>
              <a:rPr lang="en">
                <a:solidFill>
                  <a:schemeClr val="dk1"/>
                </a:solidFill>
              </a:rPr>
              <a:t>California’s 18 Unratified Treaties are a series of agreements made between government officials and tribal leaders, that promised Native communities large swaths of reservation lands, based on the reservations in the plains. Out of concern for giving away land that could be economically lucrative, the federal government chose not the ratify the treaties, and so they never went into effect. Without notifying tribal leaders, tribes were left landless, destitute, and with little to no government protection.  </a:t>
            </a:r>
            <a:endParaRPr>
              <a:solidFill>
                <a:schemeClr val="dk1"/>
              </a:solidFill>
            </a:endParaRPr>
          </a:p>
          <a:p>
            <a:pPr indent="-298450" lvl="0" marL="457200" rtl="0" algn="l">
              <a:spcBef>
                <a:spcPts val="0"/>
              </a:spcBef>
              <a:spcAft>
                <a:spcPts val="0"/>
              </a:spcAft>
              <a:buClr>
                <a:schemeClr val="dk1"/>
              </a:buClr>
              <a:buSzPts val="1100"/>
              <a:buAutoNum type="arabicPeriod"/>
            </a:pPr>
            <a:r>
              <a:rPr b="1" lang="en">
                <a:solidFill>
                  <a:schemeClr val="dk1"/>
                </a:solidFill>
              </a:rPr>
              <a:t>Boarding school era-1870’s-1880’s (ended in California) 1978 (ended nationally) </a:t>
            </a:r>
            <a:r>
              <a:rPr lang="en">
                <a:solidFill>
                  <a:schemeClr val="dk1"/>
                </a:solidFill>
              </a:rPr>
              <a:t>A nation-wide campaign to assimilate Native children into settler culture by removing them from their families, forbidding the use of their Native languages or cultures, and indoctrinating them into Christianity. Many children died or never returned home, and those who did were often culturally distanced from their families. The impacts of this system are still felt today, as cultural loss, and parenting challenges are still present. The system ended nationally in 1978 with the passing of the Indian Child Welfare Act, which gave Natives jurisdiction over issues related to child welfare. </a:t>
            </a:r>
            <a:endParaRPr>
              <a:solidFill>
                <a:schemeClr val="dk1"/>
              </a:solidFill>
            </a:endParaRPr>
          </a:p>
          <a:p>
            <a:pPr indent="-298450" lvl="0" marL="457200" rtl="0" algn="l">
              <a:spcBef>
                <a:spcPts val="0"/>
              </a:spcBef>
              <a:spcAft>
                <a:spcPts val="0"/>
              </a:spcAft>
              <a:buClr>
                <a:schemeClr val="dk1"/>
              </a:buClr>
              <a:buSzPts val="1100"/>
              <a:buAutoNum type="arabicPeriod"/>
            </a:pPr>
            <a:r>
              <a:rPr lang="en">
                <a:solidFill>
                  <a:schemeClr val="dk1"/>
                </a:solidFill>
              </a:rPr>
              <a:t> </a:t>
            </a:r>
            <a:r>
              <a:rPr b="1" lang="en">
                <a:solidFill>
                  <a:schemeClr val="dk1"/>
                </a:solidFill>
              </a:rPr>
              <a:t>Tribal termination- </a:t>
            </a:r>
            <a:r>
              <a:rPr lang="en">
                <a:solidFill>
                  <a:schemeClr val="dk1"/>
                </a:solidFill>
              </a:rPr>
              <a:t>Called for the end of welfare assistance guaranteed to government-recognized Native peoples through the treaty process, and allowed for the private purchasing of once protected Native land to non Native individuals. When Native communities “accepted termination”, Native communities lost access to education, health care, and their property tax exemption status. Without this tax exempt status, many impoverished Native communities ended up defaulting on their tax payments. While the government originally saw this as an opportunity to take control of Native property, it quickly became a burden on resources. In the end, the government convinced 36 tribes to accept tribal termination, and was able to acquire 5k+ acres of Native land, leaving those tribal communities with little to no government protections. </a:t>
            </a:r>
            <a:endParaRPr>
              <a:solidFill>
                <a:schemeClr val="dk1"/>
              </a:solidFill>
            </a:endParaRPr>
          </a:p>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0" name="Shape 10"/>
        <p:cNvGrpSpPr/>
        <p:nvPr/>
      </p:nvGrpSpPr>
      <p:grpSpPr>
        <a:xfrm>
          <a:off x="0" y="0"/>
          <a:ext cx="0" cy="0"/>
          <a:chOff x="0" y="0"/>
          <a:chExt cx="0" cy="0"/>
        </a:xfrm>
      </p:grpSpPr>
      <p:sp>
        <p:nvSpPr>
          <p:cNvPr id="11" name="Google Shape;11;p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
        <p:nvSpPr>
          <p:cNvPr id="12" name="Google Shape;12;p2"/>
          <p:cNvSpPr txBox="1"/>
          <p:nvPr/>
        </p:nvSpPr>
        <p:spPr>
          <a:xfrm>
            <a:off x="311708" y="744575"/>
            <a:ext cx="8520600" cy="20526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13" name="Google Shape;13;p2"/>
          <p:cNvPicPr preferRelativeResize="0"/>
          <p:nvPr/>
        </p:nvPicPr>
        <p:blipFill>
          <a:blip r:embed="rId2">
            <a:alphaModFix/>
          </a:blip>
          <a:stretch>
            <a:fillRect/>
          </a:stretch>
        </p:blipFill>
        <p:spPr>
          <a:xfrm>
            <a:off x="7362100" y="4214975"/>
            <a:ext cx="1705700" cy="699925"/>
          </a:xfrm>
          <a:prstGeom prst="rect">
            <a:avLst/>
          </a:prstGeom>
          <a:noFill/>
          <a:ln>
            <a:noFill/>
          </a:ln>
        </p:spPr>
      </p:pic>
      <p:cxnSp>
        <p:nvCxnSpPr>
          <p:cNvPr id="14" name="Google Shape;14;p2"/>
          <p:cNvCxnSpPr/>
          <p:nvPr/>
        </p:nvCxnSpPr>
        <p:spPr>
          <a:xfrm>
            <a:off x="-176025" y="78225"/>
            <a:ext cx="9407100" cy="0"/>
          </a:xfrm>
          <a:prstGeom prst="straightConnector1">
            <a:avLst/>
          </a:prstGeom>
          <a:noFill/>
          <a:ln cap="flat" cmpd="sng" w="114300">
            <a:solidFill>
              <a:srgbClr val="990000"/>
            </a:solidFill>
            <a:prstDash val="solid"/>
            <a:round/>
            <a:headEnd len="med" w="med" type="none"/>
            <a:tailEnd len="med" w="med" type="none"/>
          </a:ln>
        </p:spPr>
      </p:cxnSp>
      <p:cxnSp>
        <p:nvCxnSpPr>
          <p:cNvPr id="15" name="Google Shape;15;p2"/>
          <p:cNvCxnSpPr/>
          <p:nvPr/>
        </p:nvCxnSpPr>
        <p:spPr>
          <a:xfrm>
            <a:off x="-131550" y="5041675"/>
            <a:ext cx="9407100" cy="0"/>
          </a:xfrm>
          <a:prstGeom prst="straightConnector1">
            <a:avLst/>
          </a:prstGeom>
          <a:noFill/>
          <a:ln cap="flat" cmpd="sng" w="114300">
            <a:solidFill>
              <a:srgbClr val="990000"/>
            </a:solidFill>
            <a:prstDash val="solid"/>
            <a:round/>
            <a:headEnd len="med" w="med" type="none"/>
            <a:tailEnd len="med" w="med" type="none"/>
          </a:ln>
        </p:spPr>
      </p:cxn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7" name="Shape 47"/>
        <p:cNvGrpSpPr/>
        <p:nvPr/>
      </p:nvGrpSpPr>
      <p:grpSpPr>
        <a:xfrm>
          <a:off x="0" y="0"/>
          <a:ext cx="0" cy="0"/>
          <a:chOff x="0" y="0"/>
          <a:chExt cx="0" cy="0"/>
        </a:xfrm>
      </p:grpSpPr>
      <p:sp>
        <p:nvSpPr>
          <p:cNvPr id="48" name="Google Shape;48;p11"/>
          <p:cNvSpPr txBox="1"/>
          <p:nvPr>
            <p:ph hasCustomPrompt="1" type="title"/>
          </p:nvPr>
        </p:nvSpPr>
        <p:spPr>
          <a:xfrm>
            <a:off x="311700" y="1106125"/>
            <a:ext cx="8520600" cy="1963500"/>
          </a:xfrm>
          <a:prstGeom prst="rect">
            <a:avLst/>
          </a:prstGeom>
          <a:noFill/>
          <a:ln>
            <a:noFill/>
          </a:ln>
        </p:spPr>
        <p:txBody>
          <a:bodyPr anchorCtr="0" anchor="b" bIns="91425" lIns="91425" spcFirstLastPara="1" rIns="91425" wrap="square" tIns="91425">
            <a:noAutofit/>
          </a:bodyPr>
          <a:lstStyle>
            <a:lvl1pPr lvl="0" algn="ctr">
              <a:spcBef>
                <a:spcPts val="0"/>
              </a:spcBef>
              <a:spcAft>
                <a:spcPts val="0"/>
              </a:spcAft>
              <a:buSzPts val="12000"/>
              <a:buChar char="●"/>
              <a:defRPr sz="12000"/>
            </a:lvl1pPr>
            <a:lvl2pPr lvl="1" algn="ctr">
              <a:spcBef>
                <a:spcPts val="0"/>
              </a:spcBef>
              <a:spcAft>
                <a:spcPts val="0"/>
              </a:spcAft>
              <a:buSzPts val="12000"/>
              <a:buChar char="○"/>
              <a:defRPr sz="12000"/>
            </a:lvl2pPr>
            <a:lvl3pPr lvl="2" algn="ctr">
              <a:spcBef>
                <a:spcPts val="0"/>
              </a:spcBef>
              <a:spcAft>
                <a:spcPts val="0"/>
              </a:spcAft>
              <a:buSzPts val="12000"/>
              <a:buChar char="■"/>
              <a:defRPr sz="12000"/>
            </a:lvl3pPr>
            <a:lvl4pPr lvl="3" algn="ctr">
              <a:spcBef>
                <a:spcPts val="0"/>
              </a:spcBef>
              <a:spcAft>
                <a:spcPts val="0"/>
              </a:spcAft>
              <a:buSzPts val="12000"/>
              <a:buChar char="●"/>
              <a:defRPr sz="12000"/>
            </a:lvl4pPr>
            <a:lvl5pPr lvl="4" algn="ctr">
              <a:spcBef>
                <a:spcPts val="0"/>
              </a:spcBef>
              <a:spcAft>
                <a:spcPts val="0"/>
              </a:spcAft>
              <a:buSzPts val="12000"/>
              <a:buChar char="○"/>
              <a:defRPr sz="12000"/>
            </a:lvl5pPr>
            <a:lvl6pPr lvl="5" algn="ctr">
              <a:spcBef>
                <a:spcPts val="0"/>
              </a:spcBef>
              <a:spcAft>
                <a:spcPts val="0"/>
              </a:spcAft>
              <a:buSzPts val="12000"/>
              <a:buChar char="■"/>
              <a:defRPr sz="12000"/>
            </a:lvl6pPr>
            <a:lvl7pPr lvl="6" algn="ctr">
              <a:spcBef>
                <a:spcPts val="0"/>
              </a:spcBef>
              <a:spcAft>
                <a:spcPts val="0"/>
              </a:spcAft>
              <a:buSzPts val="12000"/>
              <a:buChar char="●"/>
              <a:defRPr sz="12000"/>
            </a:lvl7pPr>
            <a:lvl8pPr lvl="7" algn="ctr">
              <a:spcBef>
                <a:spcPts val="0"/>
              </a:spcBef>
              <a:spcAft>
                <a:spcPts val="0"/>
              </a:spcAft>
              <a:buSzPts val="12000"/>
              <a:buChar char="○"/>
              <a:defRPr sz="12000"/>
            </a:lvl8pPr>
            <a:lvl9pPr lvl="8" algn="ctr">
              <a:spcBef>
                <a:spcPts val="0"/>
              </a:spcBef>
              <a:spcAft>
                <a:spcPts val="0"/>
              </a:spcAft>
              <a:buSzPts val="12000"/>
              <a:buChar char="■"/>
              <a:defRPr sz="12000"/>
            </a:lvl9pPr>
          </a:lstStyle>
          <a:p>
            <a:r>
              <a:t>xx%</a:t>
            </a:r>
          </a:p>
        </p:txBody>
      </p:sp>
      <p:sp>
        <p:nvSpPr>
          <p:cNvPr id="49" name="Google Shape;49;p11"/>
          <p:cNvSpPr txBox="1"/>
          <p:nvPr>
            <p:ph idx="1" type="body"/>
          </p:nvPr>
        </p:nvSpPr>
        <p:spPr>
          <a:xfrm>
            <a:off x="311700" y="3152225"/>
            <a:ext cx="8520600" cy="1300800"/>
          </a:xfrm>
          <a:prstGeom prst="rect">
            <a:avLst/>
          </a:prstGeom>
          <a:noFill/>
          <a:ln>
            <a:noFill/>
          </a:ln>
        </p:spPr>
        <p:txBody>
          <a:bodyPr anchorCtr="0" anchor="ctr" bIns="91425" lIns="91425" spcFirstLastPara="1" rIns="91425" wrap="square" tIns="91425">
            <a:noAutofit/>
          </a:bodyPr>
          <a:lstStyle>
            <a:lvl1pPr indent="-317500" lvl="0" marL="457200" algn="ctr">
              <a:spcBef>
                <a:spcPts val="0"/>
              </a:spcBef>
              <a:spcAft>
                <a:spcPts val="0"/>
              </a:spcAft>
              <a:buSzPts val="1400"/>
              <a:buChar char="●"/>
              <a:defRPr/>
            </a:lvl1pPr>
            <a:lvl2pPr indent="-317500" lvl="1" marL="914400" algn="ctr">
              <a:spcBef>
                <a:spcPts val="0"/>
              </a:spcBef>
              <a:spcAft>
                <a:spcPts val="0"/>
              </a:spcAft>
              <a:buSzPts val="1400"/>
              <a:buChar char="○"/>
              <a:defRPr/>
            </a:lvl2pPr>
            <a:lvl3pPr indent="-317500" lvl="2" marL="1371600" algn="ctr">
              <a:spcBef>
                <a:spcPts val="0"/>
              </a:spcBef>
              <a:spcAft>
                <a:spcPts val="0"/>
              </a:spcAft>
              <a:buSzPts val="1400"/>
              <a:buChar char="■"/>
              <a:defRPr/>
            </a:lvl3pPr>
            <a:lvl4pPr indent="-317500" lvl="3" marL="1828800" algn="ctr">
              <a:spcBef>
                <a:spcPts val="0"/>
              </a:spcBef>
              <a:spcAft>
                <a:spcPts val="0"/>
              </a:spcAft>
              <a:buSzPts val="1400"/>
              <a:buChar char="●"/>
              <a:defRPr/>
            </a:lvl4pPr>
            <a:lvl5pPr indent="-317500" lvl="4" marL="2286000" algn="ctr">
              <a:spcBef>
                <a:spcPts val="0"/>
              </a:spcBef>
              <a:spcAft>
                <a:spcPts val="0"/>
              </a:spcAft>
              <a:buSzPts val="1400"/>
              <a:buChar char="○"/>
              <a:defRPr/>
            </a:lvl5pPr>
            <a:lvl6pPr indent="-317500" lvl="5" marL="2743200" algn="ctr">
              <a:spcBef>
                <a:spcPts val="0"/>
              </a:spcBef>
              <a:spcAft>
                <a:spcPts val="0"/>
              </a:spcAft>
              <a:buSzPts val="1400"/>
              <a:buChar char="■"/>
              <a:defRPr/>
            </a:lvl6pPr>
            <a:lvl7pPr indent="-317500" lvl="6" marL="3200400" algn="ctr">
              <a:spcBef>
                <a:spcPts val="0"/>
              </a:spcBef>
              <a:spcAft>
                <a:spcPts val="0"/>
              </a:spcAft>
              <a:buSzPts val="1400"/>
              <a:buChar char="●"/>
              <a:defRPr/>
            </a:lvl7pPr>
            <a:lvl8pPr indent="-317500" lvl="7" marL="3657600" algn="ctr">
              <a:spcBef>
                <a:spcPts val="0"/>
              </a:spcBef>
              <a:spcAft>
                <a:spcPts val="0"/>
              </a:spcAft>
              <a:buSzPts val="1400"/>
              <a:buChar char="○"/>
              <a:defRPr/>
            </a:lvl8pPr>
            <a:lvl9pPr indent="-317500" lvl="8" marL="4114800" algn="ctr">
              <a:spcBef>
                <a:spcPts val="0"/>
              </a:spcBef>
              <a:spcAft>
                <a:spcPts val="0"/>
              </a:spcAft>
              <a:buSzPts val="1400"/>
              <a:buChar char="■"/>
              <a:defRPr/>
            </a:lvl9pPr>
          </a:lstStyle>
          <a:p/>
        </p:txBody>
      </p:sp>
      <p:sp>
        <p:nvSpPr>
          <p:cNvPr id="50" name="Google Shape;50;p11"/>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51" name="Shape 51"/>
        <p:cNvGrpSpPr/>
        <p:nvPr/>
      </p:nvGrpSpPr>
      <p:grpSpPr>
        <a:xfrm>
          <a:off x="0" y="0"/>
          <a:ext cx="0" cy="0"/>
          <a:chOff x="0" y="0"/>
          <a:chExt cx="0" cy="0"/>
        </a:xfrm>
      </p:grpSpPr>
      <p:sp>
        <p:nvSpPr>
          <p:cNvPr id="52" name="Google Shape;52;p1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6" name="Shape 16"/>
        <p:cNvGrpSpPr/>
        <p:nvPr/>
      </p:nvGrpSpPr>
      <p:grpSpPr>
        <a:xfrm>
          <a:off x="0" y="0"/>
          <a:ext cx="0" cy="0"/>
          <a:chOff x="0" y="0"/>
          <a:chExt cx="0" cy="0"/>
        </a:xfrm>
      </p:grpSpPr>
      <p:sp>
        <p:nvSpPr>
          <p:cNvPr id="17" name="Google Shape;17;p3"/>
          <p:cNvSpPr txBox="1"/>
          <p:nvPr>
            <p:ph type="title"/>
          </p:nvPr>
        </p:nvSpPr>
        <p:spPr>
          <a:xfrm>
            <a:off x="311700" y="2150850"/>
            <a:ext cx="8520600" cy="841800"/>
          </a:xfrm>
          <a:prstGeom prst="rect">
            <a:avLst/>
          </a:prstGeom>
          <a:noFill/>
          <a:ln>
            <a:noFill/>
          </a:ln>
        </p:spPr>
        <p:txBody>
          <a:bodyPr anchorCtr="0" anchor="ctr" bIns="91425" lIns="91425" spcFirstLastPara="1" rIns="91425" wrap="square" tIns="91425">
            <a:noAutofit/>
          </a:bodyPr>
          <a:lstStyle>
            <a:lvl1pPr lvl="0" algn="ctr">
              <a:spcBef>
                <a:spcPts val="0"/>
              </a:spcBef>
              <a:spcAft>
                <a:spcPts val="0"/>
              </a:spcAft>
              <a:buSzPts val="3600"/>
              <a:buChar char="●"/>
              <a:defRPr sz="3600"/>
            </a:lvl1pPr>
            <a:lvl2pPr lvl="1" algn="ctr">
              <a:spcBef>
                <a:spcPts val="0"/>
              </a:spcBef>
              <a:spcAft>
                <a:spcPts val="0"/>
              </a:spcAft>
              <a:buSzPts val="3600"/>
              <a:buChar char="○"/>
              <a:defRPr sz="3600"/>
            </a:lvl2pPr>
            <a:lvl3pPr lvl="2" algn="ctr">
              <a:spcBef>
                <a:spcPts val="0"/>
              </a:spcBef>
              <a:spcAft>
                <a:spcPts val="0"/>
              </a:spcAft>
              <a:buSzPts val="3600"/>
              <a:buChar char="■"/>
              <a:defRPr sz="3600"/>
            </a:lvl3pPr>
            <a:lvl4pPr lvl="3" algn="ctr">
              <a:spcBef>
                <a:spcPts val="0"/>
              </a:spcBef>
              <a:spcAft>
                <a:spcPts val="0"/>
              </a:spcAft>
              <a:buSzPts val="3600"/>
              <a:buChar char="●"/>
              <a:defRPr sz="3600"/>
            </a:lvl4pPr>
            <a:lvl5pPr lvl="4" algn="ctr">
              <a:spcBef>
                <a:spcPts val="0"/>
              </a:spcBef>
              <a:spcAft>
                <a:spcPts val="0"/>
              </a:spcAft>
              <a:buSzPts val="3600"/>
              <a:buChar char="○"/>
              <a:defRPr sz="3600"/>
            </a:lvl5pPr>
            <a:lvl6pPr lvl="5" algn="ctr">
              <a:spcBef>
                <a:spcPts val="0"/>
              </a:spcBef>
              <a:spcAft>
                <a:spcPts val="0"/>
              </a:spcAft>
              <a:buSzPts val="3600"/>
              <a:buChar char="■"/>
              <a:defRPr sz="3600"/>
            </a:lvl6pPr>
            <a:lvl7pPr lvl="6" algn="ctr">
              <a:spcBef>
                <a:spcPts val="0"/>
              </a:spcBef>
              <a:spcAft>
                <a:spcPts val="0"/>
              </a:spcAft>
              <a:buSzPts val="3600"/>
              <a:buChar char="●"/>
              <a:defRPr sz="3600"/>
            </a:lvl7pPr>
            <a:lvl8pPr lvl="7" algn="ctr">
              <a:spcBef>
                <a:spcPts val="0"/>
              </a:spcBef>
              <a:spcAft>
                <a:spcPts val="0"/>
              </a:spcAft>
              <a:buSzPts val="3600"/>
              <a:buChar char="○"/>
              <a:defRPr sz="3600"/>
            </a:lvl8pPr>
            <a:lvl9pPr lvl="8" algn="ctr">
              <a:spcBef>
                <a:spcPts val="0"/>
              </a:spcBef>
              <a:spcAft>
                <a:spcPts val="0"/>
              </a:spcAft>
              <a:buSzPts val="3600"/>
              <a:buChar char="■"/>
              <a:defRPr sz="3600"/>
            </a:lvl9pPr>
          </a:lstStyle>
          <a:p/>
        </p:txBody>
      </p:sp>
      <p:sp>
        <p:nvSpPr>
          <p:cNvPr id="18" name="Google Shape;18;p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9" name="Shape 19"/>
        <p:cNvGrpSpPr/>
        <p:nvPr/>
      </p:nvGrpSpPr>
      <p:grpSpPr>
        <a:xfrm>
          <a:off x="0" y="0"/>
          <a:ext cx="0" cy="0"/>
          <a:chOff x="0" y="0"/>
          <a:chExt cx="0" cy="0"/>
        </a:xfrm>
      </p:grpSpPr>
      <p:sp>
        <p:nvSpPr>
          <p:cNvPr id="20" name="Google Shape;20;p4"/>
          <p:cNvSpPr txBox="1"/>
          <p:nvPr>
            <p:ph type="title"/>
          </p:nvPr>
        </p:nvSpPr>
        <p:spPr>
          <a:xfrm>
            <a:off x="311700" y="445025"/>
            <a:ext cx="8520600" cy="572700"/>
          </a:xfrm>
          <a:prstGeom prst="rect">
            <a:avLst/>
          </a:prstGeom>
          <a:noFill/>
          <a:ln>
            <a:noFill/>
          </a:ln>
        </p:spPr>
        <p:txBody>
          <a:bodyPr anchorCtr="0" anchor="ctr" bIns="91425" lIns="91425" spcFirstLastPara="1" rIns="91425" wrap="square" tIns="91425">
            <a:noAutofit/>
          </a:bodyPr>
          <a:lstStyle>
            <a:lvl1pPr lvl="0">
              <a:spcBef>
                <a:spcPts val="0"/>
              </a:spcBef>
              <a:spcAft>
                <a:spcPts val="0"/>
              </a:spcAft>
              <a:buSzPts val="1400"/>
              <a:buChar char="●"/>
              <a:defRPr/>
            </a:lvl1pPr>
            <a:lvl2pPr lvl="1">
              <a:spcBef>
                <a:spcPts val="0"/>
              </a:spcBef>
              <a:spcAft>
                <a:spcPts val="0"/>
              </a:spcAft>
              <a:buSzPts val="1400"/>
              <a:buChar char="○"/>
              <a:defRPr/>
            </a:lvl2pPr>
            <a:lvl3pPr lvl="2">
              <a:spcBef>
                <a:spcPts val="0"/>
              </a:spcBef>
              <a:spcAft>
                <a:spcPts val="0"/>
              </a:spcAft>
              <a:buSzPts val="1400"/>
              <a:buChar char="■"/>
              <a:defRPr/>
            </a:lvl3pPr>
            <a:lvl4pPr lvl="3">
              <a:spcBef>
                <a:spcPts val="0"/>
              </a:spcBef>
              <a:spcAft>
                <a:spcPts val="0"/>
              </a:spcAft>
              <a:buSzPts val="1400"/>
              <a:buChar char="●"/>
              <a:defRPr/>
            </a:lvl4pPr>
            <a:lvl5pPr lvl="4">
              <a:spcBef>
                <a:spcPts val="0"/>
              </a:spcBef>
              <a:spcAft>
                <a:spcPts val="0"/>
              </a:spcAft>
              <a:buSzPts val="1400"/>
              <a:buChar char="○"/>
              <a:defRPr/>
            </a:lvl5pPr>
            <a:lvl6pPr lvl="5">
              <a:spcBef>
                <a:spcPts val="0"/>
              </a:spcBef>
              <a:spcAft>
                <a:spcPts val="0"/>
              </a:spcAft>
              <a:buSzPts val="1400"/>
              <a:buChar char="■"/>
              <a:defRPr/>
            </a:lvl6pPr>
            <a:lvl7pPr lvl="6">
              <a:spcBef>
                <a:spcPts val="0"/>
              </a:spcBef>
              <a:spcAft>
                <a:spcPts val="0"/>
              </a:spcAft>
              <a:buSzPts val="1400"/>
              <a:buChar char="●"/>
              <a:defRPr/>
            </a:lvl7pPr>
            <a:lvl8pPr lvl="7">
              <a:spcBef>
                <a:spcPts val="0"/>
              </a:spcBef>
              <a:spcAft>
                <a:spcPts val="0"/>
              </a:spcAft>
              <a:buSzPts val="1400"/>
              <a:buChar char="○"/>
              <a:defRPr/>
            </a:lvl8pPr>
            <a:lvl9pPr lvl="8">
              <a:spcBef>
                <a:spcPts val="0"/>
              </a:spcBef>
              <a:spcAft>
                <a:spcPts val="0"/>
              </a:spcAft>
              <a:buSzPts val="1400"/>
              <a:buChar char="■"/>
              <a:defRPr/>
            </a:lvl9pPr>
          </a:lstStyle>
          <a:p/>
        </p:txBody>
      </p:sp>
      <p:sp>
        <p:nvSpPr>
          <p:cNvPr id="21" name="Google Shape;21;p4"/>
          <p:cNvSpPr txBox="1"/>
          <p:nvPr>
            <p:ph idx="1" type="body"/>
          </p:nvPr>
        </p:nvSpPr>
        <p:spPr>
          <a:xfrm>
            <a:off x="311700" y="1152475"/>
            <a:ext cx="8520600" cy="3416400"/>
          </a:xfrm>
          <a:prstGeom prst="rect">
            <a:avLst/>
          </a:prstGeom>
          <a:noFill/>
          <a:ln>
            <a:noFill/>
          </a:ln>
        </p:spPr>
        <p:txBody>
          <a:bodyPr anchorCtr="0" anchor="ctr" bIns="91425" lIns="91425" spcFirstLastPara="1" rIns="91425" wrap="square" tIns="91425">
            <a:noAutofit/>
          </a:bodyPr>
          <a:lstStyle>
            <a:lvl1pPr indent="-317500" lvl="0" marL="457200">
              <a:spcBef>
                <a:spcPts val="0"/>
              </a:spcBef>
              <a:spcAft>
                <a:spcPts val="0"/>
              </a:spcAft>
              <a:buSzPts val="14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22" name="Google Shape;22;p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3" name="Shape 23"/>
        <p:cNvGrpSpPr/>
        <p:nvPr/>
      </p:nvGrpSpPr>
      <p:grpSpPr>
        <a:xfrm>
          <a:off x="0" y="0"/>
          <a:ext cx="0" cy="0"/>
          <a:chOff x="0" y="0"/>
          <a:chExt cx="0" cy="0"/>
        </a:xfrm>
      </p:grpSpPr>
      <p:sp>
        <p:nvSpPr>
          <p:cNvPr id="24" name="Google Shape;24;p5"/>
          <p:cNvSpPr txBox="1"/>
          <p:nvPr>
            <p:ph type="title"/>
          </p:nvPr>
        </p:nvSpPr>
        <p:spPr>
          <a:xfrm>
            <a:off x="311700" y="445025"/>
            <a:ext cx="8520600" cy="572700"/>
          </a:xfrm>
          <a:prstGeom prst="rect">
            <a:avLst/>
          </a:prstGeom>
          <a:noFill/>
          <a:ln>
            <a:noFill/>
          </a:ln>
        </p:spPr>
        <p:txBody>
          <a:bodyPr anchorCtr="0" anchor="ctr" bIns="91425" lIns="91425" spcFirstLastPara="1" rIns="91425" wrap="square" tIns="91425">
            <a:noAutofit/>
          </a:bodyPr>
          <a:lstStyle>
            <a:lvl1pPr lvl="0">
              <a:spcBef>
                <a:spcPts val="0"/>
              </a:spcBef>
              <a:spcAft>
                <a:spcPts val="0"/>
              </a:spcAft>
              <a:buSzPts val="1400"/>
              <a:buChar char="●"/>
              <a:defRPr/>
            </a:lvl1pPr>
            <a:lvl2pPr lvl="1">
              <a:spcBef>
                <a:spcPts val="0"/>
              </a:spcBef>
              <a:spcAft>
                <a:spcPts val="0"/>
              </a:spcAft>
              <a:buSzPts val="1400"/>
              <a:buChar char="○"/>
              <a:defRPr/>
            </a:lvl2pPr>
            <a:lvl3pPr lvl="2">
              <a:spcBef>
                <a:spcPts val="0"/>
              </a:spcBef>
              <a:spcAft>
                <a:spcPts val="0"/>
              </a:spcAft>
              <a:buSzPts val="1400"/>
              <a:buChar char="■"/>
              <a:defRPr/>
            </a:lvl3pPr>
            <a:lvl4pPr lvl="3">
              <a:spcBef>
                <a:spcPts val="0"/>
              </a:spcBef>
              <a:spcAft>
                <a:spcPts val="0"/>
              </a:spcAft>
              <a:buSzPts val="1400"/>
              <a:buChar char="●"/>
              <a:defRPr/>
            </a:lvl4pPr>
            <a:lvl5pPr lvl="4">
              <a:spcBef>
                <a:spcPts val="0"/>
              </a:spcBef>
              <a:spcAft>
                <a:spcPts val="0"/>
              </a:spcAft>
              <a:buSzPts val="1400"/>
              <a:buChar char="○"/>
              <a:defRPr/>
            </a:lvl5pPr>
            <a:lvl6pPr lvl="5">
              <a:spcBef>
                <a:spcPts val="0"/>
              </a:spcBef>
              <a:spcAft>
                <a:spcPts val="0"/>
              </a:spcAft>
              <a:buSzPts val="1400"/>
              <a:buChar char="■"/>
              <a:defRPr/>
            </a:lvl6pPr>
            <a:lvl7pPr lvl="6">
              <a:spcBef>
                <a:spcPts val="0"/>
              </a:spcBef>
              <a:spcAft>
                <a:spcPts val="0"/>
              </a:spcAft>
              <a:buSzPts val="1400"/>
              <a:buChar char="●"/>
              <a:defRPr/>
            </a:lvl7pPr>
            <a:lvl8pPr lvl="7">
              <a:spcBef>
                <a:spcPts val="0"/>
              </a:spcBef>
              <a:spcAft>
                <a:spcPts val="0"/>
              </a:spcAft>
              <a:buSzPts val="1400"/>
              <a:buChar char="○"/>
              <a:defRPr/>
            </a:lvl8pPr>
            <a:lvl9pPr lvl="8">
              <a:spcBef>
                <a:spcPts val="0"/>
              </a:spcBef>
              <a:spcAft>
                <a:spcPts val="0"/>
              </a:spcAft>
              <a:buSzPts val="1400"/>
              <a:buChar char="■"/>
              <a:defRPr/>
            </a:lvl9pPr>
          </a:lstStyle>
          <a:p/>
        </p:txBody>
      </p:sp>
      <p:sp>
        <p:nvSpPr>
          <p:cNvPr id="25" name="Google Shape;25;p5"/>
          <p:cNvSpPr txBox="1"/>
          <p:nvPr>
            <p:ph idx="1" type="body"/>
          </p:nvPr>
        </p:nvSpPr>
        <p:spPr>
          <a:xfrm>
            <a:off x="311700" y="1152475"/>
            <a:ext cx="3999900" cy="3416400"/>
          </a:xfrm>
          <a:prstGeom prst="rect">
            <a:avLst/>
          </a:prstGeom>
          <a:noFill/>
          <a:ln>
            <a:noFill/>
          </a:ln>
        </p:spPr>
        <p:txBody>
          <a:bodyPr anchorCtr="0" anchor="ctr"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6" name="Google Shape;26;p5"/>
          <p:cNvSpPr txBox="1"/>
          <p:nvPr>
            <p:ph idx="2" type="body"/>
          </p:nvPr>
        </p:nvSpPr>
        <p:spPr>
          <a:xfrm>
            <a:off x="4832400" y="1152475"/>
            <a:ext cx="3999900" cy="3416400"/>
          </a:xfrm>
          <a:prstGeom prst="rect">
            <a:avLst/>
          </a:prstGeom>
          <a:noFill/>
          <a:ln>
            <a:noFill/>
          </a:ln>
        </p:spPr>
        <p:txBody>
          <a:bodyPr anchorCtr="0" anchor="ctr"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7" name="Google Shape;27;p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8" name="Shape 28"/>
        <p:cNvGrpSpPr/>
        <p:nvPr/>
      </p:nvGrpSpPr>
      <p:grpSpPr>
        <a:xfrm>
          <a:off x="0" y="0"/>
          <a:ext cx="0" cy="0"/>
          <a:chOff x="0" y="0"/>
          <a:chExt cx="0" cy="0"/>
        </a:xfrm>
      </p:grpSpPr>
      <p:sp>
        <p:nvSpPr>
          <p:cNvPr id="29" name="Google Shape;29;p6"/>
          <p:cNvSpPr txBox="1"/>
          <p:nvPr>
            <p:ph type="title"/>
          </p:nvPr>
        </p:nvSpPr>
        <p:spPr>
          <a:xfrm>
            <a:off x="311700" y="445025"/>
            <a:ext cx="8520600" cy="572700"/>
          </a:xfrm>
          <a:prstGeom prst="rect">
            <a:avLst/>
          </a:prstGeom>
          <a:noFill/>
          <a:ln>
            <a:noFill/>
          </a:ln>
        </p:spPr>
        <p:txBody>
          <a:bodyPr anchorCtr="0" anchor="ctr" bIns="91425" lIns="91425" spcFirstLastPara="1" rIns="91425" wrap="square" tIns="91425">
            <a:noAutofit/>
          </a:bodyPr>
          <a:lstStyle>
            <a:lvl1pPr lvl="0">
              <a:spcBef>
                <a:spcPts val="0"/>
              </a:spcBef>
              <a:spcAft>
                <a:spcPts val="0"/>
              </a:spcAft>
              <a:buSzPts val="1400"/>
              <a:buChar char="●"/>
              <a:defRPr/>
            </a:lvl1pPr>
            <a:lvl2pPr lvl="1">
              <a:spcBef>
                <a:spcPts val="0"/>
              </a:spcBef>
              <a:spcAft>
                <a:spcPts val="0"/>
              </a:spcAft>
              <a:buSzPts val="1400"/>
              <a:buChar char="○"/>
              <a:defRPr/>
            </a:lvl2pPr>
            <a:lvl3pPr lvl="2">
              <a:spcBef>
                <a:spcPts val="0"/>
              </a:spcBef>
              <a:spcAft>
                <a:spcPts val="0"/>
              </a:spcAft>
              <a:buSzPts val="1400"/>
              <a:buChar char="■"/>
              <a:defRPr/>
            </a:lvl3pPr>
            <a:lvl4pPr lvl="3">
              <a:spcBef>
                <a:spcPts val="0"/>
              </a:spcBef>
              <a:spcAft>
                <a:spcPts val="0"/>
              </a:spcAft>
              <a:buSzPts val="1400"/>
              <a:buChar char="●"/>
              <a:defRPr/>
            </a:lvl4pPr>
            <a:lvl5pPr lvl="4">
              <a:spcBef>
                <a:spcPts val="0"/>
              </a:spcBef>
              <a:spcAft>
                <a:spcPts val="0"/>
              </a:spcAft>
              <a:buSzPts val="1400"/>
              <a:buChar char="○"/>
              <a:defRPr/>
            </a:lvl5pPr>
            <a:lvl6pPr lvl="5">
              <a:spcBef>
                <a:spcPts val="0"/>
              </a:spcBef>
              <a:spcAft>
                <a:spcPts val="0"/>
              </a:spcAft>
              <a:buSzPts val="1400"/>
              <a:buChar char="■"/>
              <a:defRPr/>
            </a:lvl6pPr>
            <a:lvl7pPr lvl="6">
              <a:spcBef>
                <a:spcPts val="0"/>
              </a:spcBef>
              <a:spcAft>
                <a:spcPts val="0"/>
              </a:spcAft>
              <a:buSzPts val="1400"/>
              <a:buChar char="●"/>
              <a:defRPr/>
            </a:lvl7pPr>
            <a:lvl8pPr lvl="7">
              <a:spcBef>
                <a:spcPts val="0"/>
              </a:spcBef>
              <a:spcAft>
                <a:spcPts val="0"/>
              </a:spcAft>
              <a:buSzPts val="1400"/>
              <a:buChar char="○"/>
              <a:defRPr/>
            </a:lvl8pPr>
            <a:lvl9pPr lvl="8">
              <a:spcBef>
                <a:spcPts val="0"/>
              </a:spcBef>
              <a:spcAft>
                <a:spcPts val="0"/>
              </a:spcAft>
              <a:buSzPts val="1400"/>
              <a:buChar char="■"/>
              <a:defRPr/>
            </a:lvl9pPr>
          </a:lstStyle>
          <a:p/>
        </p:txBody>
      </p:sp>
      <p:sp>
        <p:nvSpPr>
          <p:cNvPr id="30" name="Google Shape;30;p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31" name="Shape 31"/>
        <p:cNvGrpSpPr/>
        <p:nvPr/>
      </p:nvGrpSpPr>
      <p:grpSpPr>
        <a:xfrm>
          <a:off x="0" y="0"/>
          <a:ext cx="0" cy="0"/>
          <a:chOff x="0" y="0"/>
          <a:chExt cx="0" cy="0"/>
        </a:xfrm>
      </p:grpSpPr>
      <p:sp>
        <p:nvSpPr>
          <p:cNvPr id="32" name="Google Shape;32;p7"/>
          <p:cNvSpPr txBox="1"/>
          <p:nvPr>
            <p:ph type="title"/>
          </p:nvPr>
        </p:nvSpPr>
        <p:spPr>
          <a:xfrm>
            <a:off x="311700" y="555600"/>
            <a:ext cx="2808000" cy="755700"/>
          </a:xfrm>
          <a:prstGeom prst="rect">
            <a:avLst/>
          </a:prstGeom>
          <a:noFill/>
          <a:ln>
            <a:noFill/>
          </a:ln>
        </p:spPr>
        <p:txBody>
          <a:bodyPr anchorCtr="0" anchor="b" bIns="91425" lIns="91425" spcFirstLastPara="1" rIns="91425" wrap="square" tIns="91425">
            <a:noAutofit/>
          </a:bodyPr>
          <a:lstStyle>
            <a:lvl1pPr lvl="0">
              <a:spcBef>
                <a:spcPts val="0"/>
              </a:spcBef>
              <a:spcAft>
                <a:spcPts val="0"/>
              </a:spcAft>
              <a:buSzPts val="2400"/>
              <a:buChar char="●"/>
              <a:defRPr sz="2400"/>
            </a:lvl1pPr>
            <a:lvl2pPr lvl="1">
              <a:spcBef>
                <a:spcPts val="0"/>
              </a:spcBef>
              <a:spcAft>
                <a:spcPts val="0"/>
              </a:spcAft>
              <a:buSzPts val="2400"/>
              <a:buChar char="○"/>
              <a:defRPr sz="2400"/>
            </a:lvl2pPr>
            <a:lvl3pPr lvl="2">
              <a:spcBef>
                <a:spcPts val="0"/>
              </a:spcBef>
              <a:spcAft>
                <a:spcPts val="0"/>
              </a:spcAft>
              <a:buSzPts val="2400"/>
              <a:buChar char="■"/>
              <a:defRPr sz="2400"/>
            </a:lvl3pPr>
            <a:lvl4pPr lvl="3">
              <a:spcBef>
                <a:spcPts val="0"/>
              </a:spcBef>
              <a:spcAft>
                <a:spcPts val="0"/>
              </a:spcAft>
              <a:buSzPts val="2400"/>
              <a:buChar char="●"/>
              <a:defRPr sz="2400"/>
            </a:lvl4pPr>
            <a:lvl5pPr lvl="4">
              <a:spcBef>
                <a:spcPts val="0"/>
              </a:spcBef>
              <a:spcAft>
                <a:spcPts val="0"/>
              </a:spcAft>
              <a:buSzPts val="2400"/>
              <a:buChar char="○"/>
              <a:defRPr sz="2400"/>
            </a:lvl5pPr>
            <a:lvl6pPr lvl="5">
              <a:spcBef>
                <a:spcPts val="0"/>
              </a:spcBef>
              <a:spcAft>
                <a:spcPts val="0"/>
              </a:spcAft>
              <a:buSzPts val="2400"/>
              <a:buChar char="■"/>
              <a:defRPr sz="2400"/>
            </a:lvl6pPr>
            <a:lvl7pPr lvl="6">
              <a:spcBef>
                <a:spcPts val="0"/>
              </a:spcBef>
              <a:spcAft>
                <a:spcPts val="0"/>
              </a:spcAft>
              <a:buSzPts val="2400"/>
              <a:buChar char="●"/>
              <a:defRPr sz="2400"/>
            </a:lvl7pPr>
            <a:lvl8pPr lvl="7">
              <a:spcBef>
                <a:spcPts val="0"/>
              </a:spcBef>
              <a:spcAft>
                <a:spcPts val="0"/>
              </a:spcAft>
              <a:buSzPts val="2400"/>
              <a:buChar char="○"/>
              <a:defRPr sz="2400"/>
            </a:lvl8pPr>
            <a:lvl9pPr lvl="8">
              <a:spcBef>
                <a:spcPts val="0"/>
              </a:spcBef>
              <a:spcAft>
                <a:spcPts val="0"/>
              </a:spcAft>
              <a:buSzPts val="2400"/>
              <a:buChar char="■"/>
              <a:defRPr sz="2400"/>
            </a:lvl9pPr>
          </a:lstStyle>
          <a:p/>
        </p:txBody>
      </p:sp>
      <p:sp>
        <p:nvSpPr>
          <p:cNvPr id="33" name="Google Shape;33;p7"/>
          <p:cNvSpPr txBox="1"/>
          <p:nvPr>
            <p:ph idx="1" type="body"/>
          </p:nvPr>
        </p:nvSpPr>
        <p:spPr>
          <a:xfrm>
            <a:off x="311700" y="1389600"/>
            <a:ext cx="2808000" cy="3179400"/>
          </a:xfrm>
          <a:prstGeom prst="rect">
            <a:avLst/>
          </a:prstGeom>
          <a:noFill/>
          <a:ln>
            <a:noFill/>
          </a:ln>
        </p:spPr>
        <p:txBody>
          <a:bodyPr anchorCtr="0" anchor="ctr" bIns="91425" lIns="91425" spcFirstLastPara="1" rIns="91425" wrap="square" tIns="91425">
            <a:noAutofit/>
          </a:bodyPr>
          <a:lstStyle>
            <a:lvl1pPr indent="-304800" lvl="0" marL="457200">
              <a:spcBef>
                <a:spcPts val="0"/>
              </a:spcBef>
              <a:spcAft>
                <a:spcPts val="0"/>
              </a:spcAft>
              <a:buSzPts val="1200"/>
              <a:buChar char="●"/>
              <a:defRPr sz="12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34" name="Google Shape;34;p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5" name="Shape 35"/>
        <p:cNvGrpSpPr/>
        <p:nvPr/>
      </p:nvGrpSpPr>
      <p:grpSpPr>
        <a:xfrm>
          <a:off x="0" y="0"/>
          <a:ext cx="0" cy="0"/>
          <a:chOff x="0" y="0"/>
          <a:chExt cx="0" cy="0"/>
        </a:xfrm>
      </p:grpSpPr>
      <p:sp>
        <p:nvSpPr>
          <p:cNvPr id="36" name="Google Shape;36;p8"/>
          <p:cNvSpPr txBox="1"/>
          <p:nvPr>
            <p:ph type="title"/>
          </p:nvPr>
        </p:nvSpPr>
        <p:spPr>
          <a:xfrm>
            <a:off x="490250" y="450150"/>
            <a:ext cx="6367800" cy="4090800"/>
          </a:xfrm>
          <a:prstGeom prst="rect">
            <a:avLst/>
          </a:prstGeom>
          <a:noFill/>
          <a:ln>
            <a:noFill/>
          </a:ln>
        </p:spPr>
        <p:txBody>
          <a:bodyPr anchorCtr="0" anchor="ctr" bIns="91425" lIns="91425" spcFirstLastPara="1" rIns="91425" wrap="square" tIns="91425">
            <a:noAutofit/>
          </a:bodyPr>
          <a:lstStyle>
            <a:lvl1pPr lvl="0">
              <a:spcBef>
                <a:spcPts val="0"/>
              </a:spcBef>
              <a:spcAft>
                <a:spcPts val="0"/>
              </a:spcAft>
              <a:buSzPts val="4800"/>
              <a:buChar char="●"/>
              <a:defRPr sz="4800"/>
            </a:lvl1pPr>
            <a:lvl2pPr lvl="1">
              <a:spcBef>
                <a:spcPts val="0"/>
              </a:spcBef>
              <a:spcAft>
                <a:spcPts val="0"/>
              </a:spcAft>
              <a:buSzPts val="4800"/>
              <a:buChar char="○"/>
              <a:defRPr sz="4800"/>
            </a:lvl2pPr>
            <a:lvl3pPr lvl="2">
              <a:spcBef>
                <a:spcPts val="0"/>
              </a:spcBef>
              <a:spcAft>
                <a:spcPts val="0"/>
              </a:spcAft>
              <a:buSzPts val="4800"/>
              <a:buChar char="■"/>
              <a:defRPr sz="4800"/>
            </a:lvl3pPr>
            <a:lvl4pPr lvl="3">
              <a:spcBef>
                <a:spcPts val="0"/>
              </a:spcBef>
              <a:spcAft>
                <a:spcPts val="0"/>
              </a:spcAft>
              <a:buSzPts val="4800"/>
              <a:buChar char="●"/>
              <a:defRPr sz="4800"/>
            </a:lvl4pPr>
            <a:lvl5pPr lvl="4">
              <a:spcBef>
                <a:spcPts val="0"/>
              </a:spcBef>
              <a:spcAft>
                <a:spcPts val="0"/>
              </a:spcAft>
              <a:buSzPts val="4800"/>
              <a:buChar char="○"/>
              <a:defRPr sz="4800"/>
            </a:lvl5pPr>
            <a:lvl6pPr lvl="5">
              <a:spcBef>
                <a:spcPts val="0"/>
              </a:spcBef>
              <a:spcAft>
                <a:spcPts val="0"/>
              </a:spcAft>
              <a:buSzPts val="4800"/>
              <a:buChar char="■"/>
              <a:defRPr sz="4800"/>
            </a:lvl6pPr>
            <a:lvl7pPr lvl="6">
              <a:spcBef>
                <a:spcPts val="0"/>
              </a:spcBef>
              <a:spcAft>
                <a:spcPts val="0"/>
              </a:spcAft>
              <a:buSzPts val="4800"/>
              <a:buChar char="●"/>
              <a:defRPr sz="4800"/>
            </a:lvl7pPr>
            <a:lvl8pPr lvl="7">
              <a:spcBef>
                <a:spcPts val="0"/>
              </a:spcBef>
              <a:spcAft>
                <a:spcPts val="0"/>
              </a:spcAft>
              <a:buSzPts val="4800"/>
              <a:buChar char="○"/>
              <a:defRPr sz="4800"/>
            </a:lvl8pPr>
            <a:lvl9pPr lvl="8">
              <a:spcBef>
                <a:spcPts val="0"/>
              </a:spcBef>
              <a:spcAft>
                <a:spcPts val="0"/>
              </a:spcAft>
              <a:buSzPts val="4800"/>
              <a:buChar char="■"/>
              <a:defRPr sz="4800"/>
            </a:lvl9pPr>
          </a:lstStyle>
          <a:p/>
        </p:txBody>
      </p:sp>
      <p:sp>
        <p:nvSpPr>
          <p:cNvPr id="37" name="Google Shape;37;p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8" name="Shape 38"/>
        <p:cNvGrpSpPr/>
        <p:nvPr/>
      </p:nvGrpSpPr>
      <p:grpSpPr>
        <a:xfrm>
          <a:off x="0" y="0"/>
          <a:ext cx="0" cy="0"/>
          <a:chOff x="0" y="0"/>
          <a:chExt cx="0" cy="0"/>
        </a:xfrm>
      </p:grpSpPr>
      <p:sp>
        <p:nvSpPr>
          <p:cNvPr id="39" name="Google Shape;39;p9"/>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 name="Google Shape;40;p9"/>
          <p:cNvSpPr txBox="1"/>
          <p:nvPr>
            <p:ph type="title"/>
          </p:nvPr>
        </p:nvSpPr>
        <p:spPr>
          <a:xfrm>
            <a:off x="265500" y="1233175"/>
            <a:ext cx="4045200" cy="1482300"/>
          </a:xfrm>
          <a:prstGeom prst="rect">
            <a:avLst/>
          </a:prstGeom>
          <a:noFill/>
          <a:ln>
            <a:noFill/>
          </a:ln>
        </p:spPr>
        <p:txBody>
          <a:bodyPr anchorCtr="0" anchor="b" bIns="91425" lIns="91425" spcFirstLastPara="1" rIns="91425" wrap="square" tIns="91425">
            <a:noAutofit/>
          </a:bodyPr>
          <a:lstStyle>
            <a:lvl1pPr lvl="0" algn="ctr">
              <a:spcBef>
                <a:spcPts val="0"/>
              </a:spcBef>
              <a:spcAft>
                <a:spcPts val="0"/>
              </a:spcAft>
              <a:buSzPts val="4200"/>
              <a:buChar char="●"/>
              <a:defRPr sz="4200"/>
            </a:lvl1pPr>
            <a:lvl2pPr lvl="1" algn="ctr">
              <a:spcBef>
                <a:spcPts val="0"/>
              </a:spcBef>
              <a:spcAft>
                <a:spcPts val="0"/>
              </a:spcAft>
              <a:buSzPts val="4200"/>
              <a:buChar char="○"/>
              <a:defRPr sz="4200"/>
            </a:lvl2pPr>
            <a:lvl3pPr lvl="2" algn="ctr">
              <a:spcBef>
                <a:spcPts val="0"/>
              </a:spcBef>
              <a:spcAft>
                <a:spcPts val="0"/>
              </a:spcAft>
              <a:buSzPts val="4200"/>
              <a:buChar char="■"/>
              <a:defRPr sz="4200"/>
            </a:lvl3pPr>
            <a:lvl4pPr lvl="3" algn="ctr">
              <a:spcBef>
                <a:spcPts val="0"/>
              </a:spcBef>
              <a:spcAft>
                <a:spcPts val="0"/>
              </a:spcAft>
              <a:buSzPts val="4200"/>
              <a:buChar char="●"/>
              <a:defRPr sz="4200"/>
            </a:lvl4pPr>
            <a:lvl5pPr lvl="4" algn="ctr">
              <a:spcBef>
                <a:spcPts val="0"/>
              </a:spcBef>
              <a:spcAft>
                <a:spcPts val="0"/>
              </a:spcAft>
              <a:buSzPts val="4200"/>
              <a:buChar char="○"/>
              <a:defRPr sz="4200"/>
            </a:lvl5pPr>
            <a:lvl6pPr lvl="5" algn="ctr">
              <a:spcBef>
                <a:spcPts val="0"/>
              </a:spcBef>
              <a:spcAft>
                <a:spcPts val="0"/>
              </a:spcAft>
              <a:buSzPts val="4200"/>
              <a:buChar char="■"/>
              <a:defRPr sz="4200"/>
            </a:lvl6pPr>
            <a:lvl7pPr lvl="6" algn="ctr">
              <a:spcBef>
                <a:spcPts val="0"/>
              </a:spcBef>
              <a:spcAft>
                <a:spcPts val="0"/>
              </a:spcAft>
              <a:buSzPts val="4200"/>
              <a:buChar char="●"/>
              <a:defRPr sz="4200"/>
            </a:lvl7pPr>
            <a:lvl8pPr lvl="7" algn="ctr">
              <a:spcBef>
                <a:spcPts val="0"/>
              </a:spcBef>
              <a:spcAft>
                <a:spcPts val="0"/>
              </a:spcAft>
              <a:buSzPts val="4200"/>
              <a:buChar char="○"/>
              <a:defRPr sz="4200"/>
            </a:lvl8pPr>
            <a:lvl9pPr lvl="8" algn="ctr">
              <a:spcBef>
                <a:spcPts val="0"/>
              </a:spcBef>
              <a:spcAft>
                <a:spcPts val="0"/>
              </a:spcAft>
              <a:buSzPts val="4200"/>
              <a:buChar char="■"/>
              <a:defRPr sz="4200"/>
            </a:lvl9pPr>
          </a:lstStyle>
          <a:p/>
        </p:txBody>
      </p:sp>
      <p:sp>
        <p:nvSpPr>
          <p:cNvPr id="41" name="Google Shape;41;p9"/>
          <p:cNvSpPr txBox="1"/>
          <p:nvPr>
            <p:ph idx="1" type="subTitle"/>
          </p:nvPr>
        </p:nvSpPr>
        <p:spPr>
          <a:xfrm>
            <a:off x="265500" y="2803075"/>
            <a:ext cx="4045200" cy="1235100"/>
          </a:xfrm>
          <a:prstGeom prst="rect">
            <a:avLst/>
          </a:prstGeom>
          <a:noFill/>
          <a:ln>
            <a:noFill/>
          </a:ln>
        </p:spPr>
        <p:txBody>
          <a:bodyPr anchorCtr="0" anchor="ctr" bIns="91425" lIns="91425" spcFirstLastPara="1" rIns="91425" wrap="square" tIns="91425">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42" name="Google Shape;42;p9"/>
          <p:cNvSpPr txBox="1"/>
          <p:nvPr>
            <p:ph idx="2" type="body"/>
          </p:nvPr>
        </p:nvSpPr>
        <p:spPr>
          <a:xfrm>
            <a:off x="4939500" y="724075"/>
            <a:ext cx="3837000" cy="3695100"/>
          </a:xfrm>
          <a:prstGeom prst="rect">
            <a:avLst/>
          </a:prstGeom>
          <a:noFill/>
          <a:ln>
            <a:noFill/>
          </a:ln>
        </p:spPr>
        <p:txBody>
          <a:bodyPr anchorCtr="0" anchor="ctr" bIns="91425" lIns="91425" spcFirstLastPara="1" rIns="91425" wrap="square" tIns="91425">
            <a:noAutofit/>
          </a:bodyPr>
          <a:lstStyle>
            <a:lvl1pPr indent="-317500" lvl="0" marL="457200">
              <a:spcBef>
                <a:spcPts val="0"/>
              </a:spcBef>
              <a:spcAft>
                <a:spcPts val="0"/>
              </a:spcAft>
              <a:buSzPts val="14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43" name="Google Shape;43;p9"/>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4" name="Shape 44"/>
        <p:cNvGrpSpPr/>
        <p:nvPr/>
      </p:nvGrpSpPr>
      <p:grpSpPr>
        <a:xfrm>
          <a:off x="0" y="0"/>
          <a:ext cx="0" cy="0"/>
          <a:chOff x="0" y="0"/>
          <a:chExt cx="0" cy="0"/>
        </a:xfrm>
      </p:grpSpPr>
      <p:sp>
        <p:nvSpPr>
          <p:cNvPr id="45" name="Google Shape;45;p10"/>
          <p:cNvSpPr txBox="1"/>
          <p:nvPr>
            <p:ph idx="1" type="body"/>
          </p:nvPr>
        </p:nvSpPr>
        <p:spPr>
          <a:xfrm>
            <a:off x="311700" y="4230575"/>
            <a:ext cx="5998800" cy="605100"/>
          </a:xfrm>
          <a:prstGeom prst="rect">
            <a:avLst/>
          </a:prstGeom>
          <a:noFill/>
          <a:ln>
            <a:noFill/>
          </a:ln>
        </p:spPr>
        <p:txBody>
          <a:bodyPr anchorCtr="0" anchor="ctr" bIns="91425" lIns="91425" spcFirstLastPara="1" rIns="91425" wrap="square" tIns="91425">
            <a:noAutofit/>
          </a:bodyPr>
          <a:lstStyle>
            <a:lvl1pPr indent="-228600" lvl="0" marL="457200">
              <a:lnSpc>
                <a:spcPct val="100000"/>
              </a:lnSpc>
              <a:spcBef>
                <a:spcPts val="0"/>
              </a:spcBef>
              <a:spcAft>
                <a:spcPts val="0"/>
              </a:spcAft>
              <a:buSzPts val="1400"/>
              <a:buNone/>
              <a:defRPr/>
            </a:lvl1pPr>
          </a:lstStyle>
          <a:p/>
        </p:txBody>
      </p:sp>
      <p:sp>
        <p:nvSpPr>
          <p:cNvPr id="46" name="Google Shape;46;p10"/>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0.xml"/><Relationship Id="rId10" Type="http://schemas.openxmlformats.org/officeDocument/2006/relationships/slideLayout" Target="../slideLayouts/slideLayout9.xml"/><Relationship Id="rId13" Type="http://schemas.openxmlformats.org/officeDocument/2006/relationships/theme" Target="../theme/theme2.xml"/><Relationship Id="rId12" Type="http://schemas.openxmlformats.org/officeDocument/2006/relationships/slideLayout" Target="../slideLayouts/slideLayout11.xml"/><Relationship Id="rId1" Type="http://schemas.openxmlformats.org/officeDocument/2006/relationships/image" Target="../media/image4.png"/><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9" Type="http://schemas.openxmlformats.org/officeDocument/2006/relationships/slideLayout" Target="../slideLayouts/slideLayout8.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pic>
        <p:nvPicPr>
          <p:cNvPr id="7" name="Google Shape;7;p1"/>
          <p:cNvPicPr preferRelativeResize="0"/>
          <p:nvPr/>
        </p:nvPicPr>
        <p:blipFill>
          <a:blip r:embed="rId1">
            <a:alphaModFix/>
          </a:blip>
          <a:stretch>
            <a:fillRect/>
          </a:stretch>
        </p:blipFill>
        <p:spPr>
          <a:xfrm>
            <a:off x="7362100" y="4214975"/>
            <a:ext cx="1705700" cy="699925"/>
          </a:xfrm>
          <a:prstGeom prst="rect">
            <a:avLst/>
          </a:prstGeom>
          <a:noFill/>
          <a:ln>
            <a:noFill/>
          </a:ln>
        </p:spPr>
      </p:pic>
      <p:cxnSp>
        <p:nvCxnSpPr>
          <p:cNvPr id="8" name="Google Shape;8;p1"/>
          <p:cNvCxnSpPr/>
          <p:nvPr/>
        </p:nvCxnSpPr>
        <p:spPr>
          <a:xfrm>
            <a:off x="-176025" y="78225"/>
            <a:ext cx="9407100" cy="0"/>
          </a:xfrm>
          <a:prstGeom prst="straightConnector1">
            <a:avLst/>
          </a:prstGeom>
          <a:noFill/>
          <a:ln cap="flat" cmpd="sng" w="114300">
            <a:solidFill>
              <a:srgbClr val="990000"/>
            </a:solidFill>
            <a:prstDash val="solid"/>
            <a:round/>
            <a:headEnd len="med" w="med" type="none"/>
            <a:tailEnd len="med" w="med" type="none"/>
          </a:ln>
        </p:spPr>
      </p:cxnSp>
      <p:cxnSp>
        <p:nvCxnSpPr>
          <p:cNvPr id="9" name="Google Shape;9;p1"/>
          <p:cNvCxnSpPr/>
          <p:nvPr/>
        </p:nvCxnSpPr>
        <p:spPr>
          <a:xfrm>
            <a:off x="-131550" y="5041675"/>
            <a:ext cx="9407100" cy="0"/>
          </a:xfrm>
          <a:prstGeom prst="straightConnector1">
            <a:avLst/>
          </a:prstGeom>
          <a:noFill/>
          <a:ln cap="flat" cmpd="sng" w="114300">
            <a:solidFill>
              <a:srgbClr val="990000"/>
            </a:solidFill>
            <a:prstDash val="solid"/>
            <a:round/>
            <a:headEnd len="med" w="med" type="none"/>
            <a:tailEnd len="med" w="med" type="none"/>
          </a:ln>
        </p:spPr>
      </p:cxnSp>
    </p:spTree>
  </p:cSld>
  <p:clrMap accent1="accent1" accent2="accent2" accent3="accent3" accent4="accent4" accent5="accent5" accent6="accent6" bg1="lt1" bg2="dk2" tx1="dk1" tx2="lt2" folHlink="folHlink" hlink="hlink"/>
  <p:sldLayoutIdLst>
    <p:sldLayoutId id="2147483648" r:id="rId2"/>
    <p:sldLayoutId id="2147483649" r:id="rId3"/>
    <p:sldLayoutId id="2147483650" r:id="rId4"/>
    <p:sldLayoutId id="2147483651" r:id="rId5"/>
    <p:sldLayoutId id="2147483652" r:id="rId6"/>
    <p:sldLayoutId id="2147483653" r:id="rId7"/>
    <p:sldLayoutId id="2147483654" r:id="rId8"/>
    <p:sldLayoutId id="2147483655" r:id="rId9"/>
    <p:sldLayoutId id="2147483656" r:id="rId10"/>
    <p:sldLayoutId id="2147483657" r:id="rId11"/>
    <p:sldLayoutId id="2147483658" r:id="rId1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xml"/><Relationship Id="rId3" Type="http://schemas.openxmlformats.org/officeDocument/2006/relationships/image" Target="../media/image3.jp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7.xml"/><Relationship Id="rId3" Type="http://schemas.openxmlformats.org/officeDocument/2006/relationships/hyperlink" Target="http://www.youtube.com/watch?v=dmarnR8sgNE" TargetMode="External"/><Relationship Id="rId4" Type="http://schemas.openxmlformats.org/officeDocument/2006/relationships/image" Target="../media/image6.jp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8.xml"/><Relationship Id="rId3" Type="http://schemas.openxmlformats.org/officeDocument/2006/relationships/hyperlink" Target="http://www.youtube.com/watch?v=UGqWRyBCHhw" TargetMode="External"/><Relationship Id="rId4" Type="http://schemas.openxmlformats.org/officeDocument/2006/relationships/image" Target="../media/image2.jp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9.xml"/><Relationship Id="rId3" Type="http://schemas.openxmlformats.org/officeDocument/2006/relationships/hyperlink" Target="http://www.youtube.com/watch?v=n2bpBAXvJew" TargetMode="External"/><Relationship Id="rId4" Type="http://schemas.openxmlformats.org/officeDocument/2006/relationships/image" Target="../media/image7.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1.xml"/><Relationship Id="rId3" Type="http://schemas.openxmlformats.org/officeDocument/2006/relationships/hyperlink" Target="http://www.corestandards.org/ELA-Literacy/RI/9-10/7/" TargetMode="External"/><Relationship Id="rId4" Type="http://schemas.openxmlformats.org/officeDocument/2006/relationships/hyperlink" Target="http://www.corestandards.org/ELA-Literacy/RH/9-10/6/" TargetMode="External"/><Relationship Id="rId5" Type="http://schemas.openxmlformats.org/officeDocument/2006/relationships/hyperlink" Target="http://www.corestandards.org/ELA-Literacy/RH/9-10/1/" TargetMode="Externa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2.xml"/><Relationship Id="rId3" Type="http://schemas.openxmlformats.org/officeDocument/2006/relationships/comments" Target="../comments/comment1.xml"/><Relationship Id="rId4" Type="http://schemas.openxmlformats.org/officeDocument/2006/relationships/image" Target="../media/image5.png"/></Relationships>
</file>

<file path=ppt/slides/_rels/slide23.xml.rels><?xml version="1.0" encoding="UTF-8" standalone="yes"?><Relationships xmlns="http://schemas.openxmlformats.org/package/2006/relationships"><Relationship Id="rId10" Type="http://schemas.openxmlformats.org/officeDocument/2006/relationships/image" Target="../media/image5.png"/><Relationship Id="rId1" Type="http://schemas.openxmlformats.org/officeDocument/2006/relationships/slideLayout" Target="../slideLayouts/slideLayout4.xml"/><Relationship Id="rId2" Type="http://schemas.openxmlformats.org/officeDocument/2006/relationships/notesSlide" Target="../notesSlides/notesSlide23.xml"/><Relationship Id="rId3" Type="http://schemas.openxmlformats.org/officeDocument/2006/relationships/comments" Target="../comments/comment2.xml"/><Relationship Id="rId4" Type="http://schemas.openxmlformats.org/officeDocument/2006/relationships/hyperlink" Target="https://tinangata.com/2019/06/01/james-cook-and-the-doctrine-of-discovery-5-things-to-know/" TargetMode="External"/><Relationship Id="rId9" Type="http://schemas.openxmlformats.org/officeDocument/2006/relationships/hyperlink" Target="https://calindianhistory.org/california-unratified-treaties-map/" TargetMode="External"/><Relationship Id="rId5" Type="http://schemas.openxmlformats.org/officeDocument/2006/relationships/hyperlink" Target="https://californiamissionsfoundation.org/the-california-missions/" TargetMode="External"/><Relationship Id="rId6" Type="http://schemas.openxmlformats.org/officeDocument/2006/relationships/hyperlink" Target="http://mrflanderscalifornia.weebly.com/the-gold-rush.html" TargetMode="External"/><Relationship Id="rId7" Type="http://schemas.openxmlformats.org/officeDocument/2006/relationships/hyperlink" Target="https://www.pbs.org/wgbh/americanexperience/features/goldrush-act-for-government-and-protection-of-indians/" TargetMode="External"/><Relationship Id="rId8" Type="http://schemas.openxmlformats.org/officeDocument/2006/relationships/hyperlink" Target="https://www.courts.ca.gov/documents/IB.pdf" TargetMode="External"/></Relationships>
</file>

<file path=ppt/slides/_rels/slide24.xml.rels><?xml version="1.0" encoding="UTF-8" standalone="yes"?><Relationships xmlns="http://schemas.openxmlformats.org/package/2006/relationships"><Relationship Id="rId11" Type="http://schemas.openxmlformats.org/officeDocument/2006/relationships/image" Target="../media/image5.png"/><Relationship Id="rId10" Type="http://schemas.openxmlformats.org/officeDocument/2006/relationships/hyperlink" Target="https://blogs.uoregon.edu/nativeamericanboardingschools/a-brief-history/" TargetMode="External"/><Relationship Id="rId1" Type="http://schemas.openxmlformats.org/officeDocument/2006/relationships/slideLayout" Target="../slideLayouts/slideLayout4.xml"/><Relationship Id="rId2" Type="http://schemas.openxmlformats.org/officeDocument/2006/relationships/notesSlide" Target="../notesSlides/notesSlide24.xml"/><Relationship Id="rId3" Type="http://schemas.openxmlformats.org/officeDocument/2006/relationships/comments" Target="../comments/comment3.xml"/><Relationship Id="rId4" Type="http://schemas.openxmlformats.org/officeDocument/2006/relationships/hyperlink" Target="https://www.aclunc.org/sites/goldchains/explore/native-american-slave-market.html" TargetMode="External"/><Relationship Id="rId9" Type="http://schemas.openxmlformats.org/officeDocument/2006/relationships/hyperlink" Target="https://billofrightsinstitute.org/activities/the-dawes-act-1887" TargetMode="External"/><Relationship Id="rId5" Type="http://schemas.openxmlformats.org/officeDocument/2006/relationships/hyperlink" Target="http://collections.theautry.org/mwebcgi/mweb.exe?request=record;id=M207131;type=102" TargetMode="External"/><Relationship Id="rId6" Type="http://schemas.openxmlformats.org/officeDocument/2006/relationships/hyperlink" Target="https://www.history.com/topics/religion/california-missions" TargetMode="External"/><Relationship Id="rId7" Type="http://schemas.openxmlformats.org/officeDocument/2006/relationships/hyperlink" Target="https://www.capitalgazette.com/column-san-diego-celebrates-250-years-with-an-inclusive-ceremony-story.html" TargetMode="External"/><Relationship Id="rId8" Type="http://schemas.openxmlformats.org/officeDocument/2006/relationships/hyperlink" Target="https://www.courts.ca.gov/documents/IB.pdf"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image" Target="../media/image8.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 Id="rId3" Type="http://schemas.openxmlformats.org/officeDocument/2006/relationships/hyperlink" Target="http://www.youtube.com/watch?v=KajvSiY4v-o" TargetMode="External"/><Relationship Id="rId4" Type="http://schemas.openxmlformats.org/officeDocument/2006/relationships/image" Target="../media/image1.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6" name="Shape 56"/>
        <p:cNvGrpSpPr/>
        <p:nvPr/>
      </p:nvGrpSpPr>
      <p:grpSpPr>
        <a:xfrm>
          <a:off x="0" y="0"/>
          <a:ext cx="0" cy="0"/>
          <a:chOff x="0" y="0"/>
          <a:chExt cx="0" cy="0"/>
        </a:xfrm>
      </p:grpSpPr>
      <p:sp>
        <p:nvSpPr>
          <p:cNvPr id="57" name="Google Shape;57;p13"/>
          <p:cNvSpPr txBox="1"/>
          <p:nvPr>
            <p:ph type="title"/>
          </p:nvPr>
        </p:nvSpPr>
        <p:spPr>
          <a:xfrm>
            <a:off x="311700" y="767600"/>
            <a:ext cx="8520600" cy="8418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b="1" lang="en" sz="3000">
                <a:solidFill>
                  <a:srgbClr val="931A25"/>
                </a:solidFill>
                <a:latin typeface="PT Sans"/>
                <a:ea typeface="PT Sans"/>
                <a:cs typeface="PT Sans"/>
                <a:sym typeface="PT Sans"/>
              </a:rPr>
              <a:t>From Erasure to Revitalization</a:t>
            </a:r>
            <a:endParaRPr b="1" sz="3000">
              <a:solidFill>
                <a:srgbClr val="931A25"/>
              </a:solidFill>
              <a:latin typeface="PT Sans"/>
              <a:ea typeface="PT Sans"/>
              <a:cs typeface="PT Sans"/>
              <a:sym typeface="PT Sans"/>
            </a:endParaRPr>
          </a:p>
        </p:txBody>
      </p:sp>
      <p:sp>
        <p:nvSpPr>
          <p:cNvPr id="58" name="Google Shape;58;p13"/>
          <p:cNvSpPr txBox="1"/>
          <p:nvPr>
            <p:ph type="title"/>
          </p:nvPr>
        </p:nvSpPr>
        <p:spPr>
          <a:xfrm>
            <a:off x="311700" y="2486350"/>
            <a:ext cx="8520600" cy="20952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sz="2200">
                <a:solidFill>
                  <a:schemeClr val="dk1"/>
                </a:solidFill>
                <a:latin typeface="Montserrat"/>
                <a:ea typeface="Montserrat"/>
                <a:cs typeface="Montserrat"/>
                <a:sym typeface="Montserrat"/>
              </a:rPr>
              <a:t>Essential Questions:</a:t>
            </a:r>
            <a:endParaRPr sz="2200">
              <a:solidFill>
                <a:schemeClr val="dk1"/>
              </a:solidFill>
              <a:latin typeface="Montserrat"/>
              <a:ea typeface="Montserrat"/>
              <a:cs typeface="Montserrat"/>
              <a:sym typeface="Montserrat"/>
            </a:endParaRPr>
          </a:p>
          <a:p>
            <a:pPr indent="0" lvl="0" marL="0" rtl="0" algn="ctr">
              <a:spcBef>
                <a:spcPts val="0"/>
              </a:spcBef>
              <a:spcAft>
                <a:spcPts val="0"/>
              </a:spcAft>
              <a:buNone/>
            </a:pPr>
            <a:r>
              <a:t/>
            </a:r>
            <a:endParaRPr sz="2200">
              <a:solidFill>
                <a:schemeClr val="dk1"/>
              </a:solidFill>
              <a:latin typeface="Montserrat"/>
              <a:ea typeface="Montserrat"/>
              <a:cs typeface="Montserrat"/>
              <a:sym typeface="Montserrat"/>
            </a:endParaRPr>
          </a:p>
          <a:p>
            <a:pPr indent="-368300" lvl="0" marL="457200" rtl="0" algn="ctr">
              <a:lnSpc>
                <a:spcPct val="115000"/>
              </a:lnSpc>
              <a:spcBef>
                <a:spcPts val="0"/>
              </a:spcBef>
              <a:spcAft>
                <a:spcPts val="0"/>
              </a:spcAft>
              <a:buClr>
                <a:schemeClr val="dk1"/>
              </a:buClr>
              <a:buSzPts val="2200"/>
              <a:buFont typeface="Montserrat"/>
              <a:buAutoNum type="arabicPeriod"/>
            </a:pPr>
            <a:r>
              <a:rPr lang="en" sz="2200">
                <a:solidFill>
                  <a:schemeClr val="dk1"/>
                </a:solidFill>
                <a:latin typeface="Montserrat"/>
                <a:ea typeface="Montserrat"/>
                <a:cs typeface="Montserrat"/>
                <a:sym typeface="Montserrat"/>
              </a:rPr>
              <a:t>How does </a:t>
            </a:r>
            <a:r>
              <a:rPr lang="en" sz="2200" u="sng">
                <a:solidFill>
                  <a:schemeClr val="dk1"/>
                </a:solidFill>
                <a:latin typeface="Montserrat"/>
                <a:ea typeface="Montserrat"/>
                <a:cs typeface="Montserrat"/>
                <a:sym typeface="Montserrat"/>
              </a:rPr>
              <a:t>erasure </a:t>
            </a:r>
            <a:r>
              <a:rPr lang="en" sz="2200">
                <a:solidFill>
                  <a:schemeClr val="dk1"/>
                </a:solidFill>
                <a:latin typeface="Montserrat"/>
                <a:ea typeface="Montserrat"/>
                <a:cs typeface="Montserrat"/>
                <a:sym typeface="Montserrat"/>
              </a:rPr>
              <a:t>impact</a:t>
            </a:r>
            <a:r>
              <a:rPr lang="en" sz="2200">
                <a:solidFill>
                  <a:schemeClr val="dk1"/>
                </a:solidFill>
                <a:latin typeface="Montserrat"/>
                <a:ea typeface="Montserrat"/>
                <a:cs typeface="Montserrat"/>
                <a:sym typeface="Montserrat"/>
              </a:rPr>
              <a:t> communities?</a:t>
            </a:r>
            <a:endParaRPr sz="2200">
              <a:solidFill>
                <a:schemeClr val="dk1"/>
              </a:solidFill>
              <a:latin typeface="Montserrat"/>
              <a:ea typeface="Montserrat"/>
              <a:cs typeface="Montserrat"/>
              <a:sym typeface="Montserrat"/>
            </a:endParaRPr>
          </a:p>
          <a:p>
            <a:pPr indent="-368300" lvl="0" marL="457200" rtl="0" algn="ctr">
              <a:lnSpc>
                <a:spcPct val="115000"/>
              </a:lnSpc>
              <a:spcBef>
                <a:spcPts val="0"/>
              </a:spcBef>
              <a:spcAft>
                <a:spcPts val="0"/>
              </a:spcAft>
              <a:buClr>
                <a:schemeClr val="dk1"/>
              </a:buClr>
              <a:buSzPts val="2200"/>
              <a:buFont typeface="Montserrat"/>
              <a:buAutoNum type="arabicPeriod"/>
            </a:pPr>
            <a:r>
              <a:rPr lang="en" sz="2200">
                <a:solidFill>
                  <a:schemeClr val="dk1"/>
                </a:solidFill>
                <a:latin typeface="Montserrat"/>
                <a:ea typeface="Montserrat"/>
                <a:cs typeface="Montserrat"/>
                <a:sym typeface="Montserrat"/>
              </a:rPr>
              <a:t>Who should tell our stories, and why does it matter?</a:t>
            </a:r>
            <a:endParaRPr sz="2200">
              <a:solidFill>
                <a:schemeClr val="dk1"/>
              </a:solidFill>
              <a:latin typeface="Montserrat"/>
              <a:ea typeface="Montserrat"/>
              <a:cs typeface="Montserrat"/>
              <a:sym typeface="Montserrat"/>
            </a:endParaRPr>
          </a:p>
          <a:p>
            <a:pPr indent="0" lvl="0" marL="0" rtl="0" algn="ctr">
              <a:spcBef>
                <a:spcPts val="0"/>
              </a:spcBef>
              <a:spcAft>
                <a:spcPts val="0"/>
              </a:spcAft>
              <a:buNone/>
            </a:pPr>
            <a:r>
              <a:t/>
            </a:r>
            <a:endParaRPr sz="4000">
              <a:latin typeface="Montserrat"/>
              <a:ea typeface="Montserrat"/>
              <a:cs typeface="Montserrat"/>
              <a:sym typeface="Montserrat"/>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7" name="Shape 127"/>
        <p:cNvGrpSpPr/>
        <p:nvPr/>
      </p:nvGrpSpPr>
      <p:grpSpPr>
        <a:xfrm>
          <a:off x="0" y="0"/>
          <a:ext cx="0" cy="0"/>
          <a:chOff x="0" y="0"/>
          <a:chExt cx="0" cy="0"/>
        </a:xfrm>
      </p:grpSpPr>
      <p:sp>
        <p:nvSpPr>
          <p:cNvPr id="128" name="Google Shape;128;p22"/>
          <p:cNvSpPr txBox="1"/>
          <p:nvPr>
            <p:ph type="title"/>
          </p:nvPr>
        </p:nvSpPr>
        <p:spPr>
          <a:xfrm>
            <a:off x="932625" y="445025"/>
            <a:ext cx="7292400" cy="5727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b="1" lang="en" sz="2600">
                <a:solidFill>
                  <a:srgbClr val="931A25"/>
                </a:solidFill>
                <a:latin typeface="Montserrat"/>
                <a:ea typeface="Montserrat"/>
                <a:cs typeface="Montserrat"/>
                <a:sym typeface="Montserrat"/>
              </a:rPr>
              <a:t>The Myth of Inevitable Extinction: </a:t>
            </a:r>
            <a:endParaRPr b="1" sz="2600">
              <a:solidFill>
                <a:srgbClr val="931A25"/>
              </a:solidFill>
              <a:latin typeface="Montserrat"/>
              <a:ea typeface="Montserrat"/>
              <a:cs typeface="Montserrat"/>
              <a:sym typeface="Montserrat"/>
            </a:endParaRPr>
          </a:p>
          <a:p>
            <a:pPr indent="0" lvl="0" marL="0" rtl="0" algn="ctr">
              <a:spcBef>
                <a:spcPts val="0"/>
              </a:spcBef>
              <a:spcAft>
                <a:spcPts val="0"/>
              </a:spcAft>
              <a:buNone/>
            </a:pPr>
            <a:r>
              <a:rPr b="1" lang="en" sz="2600">
                <a:solidFill>
                  <a:srgbClr val="931A25"/>
                </a:solidFill>
                <a:latin typeface="Montserrat"/>
                <a:ea typeface="Montserrat"/>
                <a:cs typeface="Montserrat"/>
                <a:sym typeface="Montserrat"/>
              </a:rPr>
              <a:t>Quote Analysis</a:t>
            </a:r>
            <a:endParaRPr b="1" sz="2600">
              <a:solidFill>
                <a:srgbClr val="931A25"/>
              </a:solidFill>
              <a:latin typeface="Montserrat"/>
              <a:ea typeface="Montserrat"/>
              <a:cs typeface="Montserrat"/>
              <a:sym typeface="Montserrat"/>
            </a:endParaRPr>
          </a:p>
        </p:txBody>
      </p:sp>
      <p:sp>
        <p:nvSpPr>
          <p:cNvPr id="129" name="Google Shape;129;p22"/>
          <p:cNvSpPr txBox="1"/>
          <p:nvPr>
            <p:ph idx="1" type="body"/>
          </p:nvPr>
        </p:nvSpPr>
        <p:spPr>
          <a:xfrm>
            <a:off x="932625" y="1228675"/>
            <a:ext cx="7292400" cy="34164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lang="en" sz="1600">
                <a:solidFill>
                  <a:schemeClr val="dk1"/>
                </a:solidFill>
                <a:latin typeface="PT Sans"/>
                <a:ea typeface="PT Sans"/>
                <a:cs typeface="PT Sans"/>
                <a:sym typeface="PT Sans"/>
              </a:rPr>
              <a:t>Directions: Read each quote, and discuss using the following questions:</a:t>
            </a:r>
            <a:endParaRPr sz="1600">
              <a:solidFill>
                <a:schemeClr val="dk1"/>
              </a:solidFill>
              <a:latin typeface="PT Sans"/>
              <a:ea typeface="PT Sans"/>
              <a:cs typeface="PT Sans"/>
              <a:sym typeface="PT Sans"/>
            </a:endParaRPr>
          </a:p>
          <a:p>
            <a:pPr indent="0" lvl="0" marL="0" rtl="0" algn="l">
              <a:lnSpc>
                <a:spcPct val="115000"/>
              </a:lnSpc>
              <a:spcBef>
                <a:spcPts val="0"/>
              </a:spcBef>
              <a:spcAft>
                <a:spcPts val="0"/>
              </a:spcAft>
              <a:buClr>
                <a:schemeClr val="dk1"/>
              </a:buClr>
              <a:buSzPts val="1100"/>
              <a:buFont typeface="Arial"/>
              <a:buNone/>
            </a:pPr>
            <a:r>
              <a:t/>
            </a:r>
            <a:endParaRPr b="1" sz="1600">
              <a:solidFill>
                <a:schemeClr val="dk1"/>
              </a:solidFill>
              <a:latin typeface="PT Sans"/>
              <a:ea typeface="PT Sans"/>
              <a:cs typeface="PT Sans"/>
              <a:sym typeface="PT Sans"/>
            </a:endParaRPr>
          </a:p>
          <a:p>
            <a:pPr indent="0" lvl="0" marL="0" rtl="0" algn="l">
              <a:lnSpc>
                <a:spcPct val="115000"/>
              </a:lnSpc>
              <a:spcBef>
                <a:spcPts val="0"/>
              </a:spcBef>
              <a:spcAft>
                <a:spcPts val="0"/>
              </a:spcAft>
              <a:buClr>
                <a:schemeClr val="dk1"/>
              </a:buClr>
              <a:buSzPts val="1100"/>
              <a:buFont typeface="Arial"/>
              <a:buNone/>
            </a:pPr>
            <a:r>
              <a:rPr b="1" lang="en" sz="1600">
                <a:solidFill>
                  <a:schemeClr val="dk1"/>
                </a:solidFill>
                <a:latin typeface="PT Sans"/>
                <a:ea typeface="PT Sans"/>
                <a:cs typeface="PT Sans"/>
                <a:sym typeface="PT Sans"/>
              </a:rPr>
              <a:t>Discussion Questions:</a:t>
            </a:r>
            <a:endParaRPr sz="1600">
              <a:solidFill>
                <a:schemeClr val="dk1"/>
              </a:solidFill>
              <a:latin typeface="PT Sans"/>
              <a:ea typeface="PT Sans"/>
              <a:cs typeface="PT Sans"/>
              <a:sym typeface="PT Sans"/>
            </a:endParaRPr>
          </a:p>
          <a:p>
            <a:pPr indent="-330200" lvl="0" marL="457200" rtl="0" algn="l">
              <a:lnSpc>
                <a:spcPct val="115000"/>
              </a:lnSpc>
              <a:spcBef>
                <a:spcPts val="0"/>
              </a:spcBef>
              <a:spcAft>
                <a:spcPts val="0"/>
              </a:spcAft>
              <a:buClr>
                <a:schemeClr val="dk1"/>
              </a:buClr>
              <a:buSzPts val="1600"/>
              <a:buFont typeface="PT Sans"/>
              <a:buAutoNum type="arabicPeriod"/>
            </a:pPr>
            <a:r>
              <a:rPr lang="en" sz="1600">
                <a:solidFill>
                  <a:schemeClr val="dk1"/>
                </a:solidFill>
                <a:latin typeface="PT Sans"/>
                <a:ea typeface="PT Sans"/>
                <a:cs typeface="PT Sans"/>
                <a:sym typeface="PT Sans"/>
              </a:rPr>
              <a:t>What does the speaker believe about Native people?</a:t>
            </a:r>
            <a:endParaRPr sz="1600">
              <a:solidFill>
                <a:schemeClr val="dk1"/>
              </a:solidFill>
              <a:latin typeface="PT Sans"/>
              <a:ea typeface="PT Sans"/>
              <a:cs typeface="PT Sans"/>
              <a:sym typeface="PT Sans"/>
            </a:endParaRPr>
          </a:p>
          <a:p>
            <a:pPr indent="-330200" lvl="0" marL="457200" rtl="0" algn="l">
              <a:lnSpc>
                <a:spcPct val="115000"/>
              </a:lnSpc>
              <a:spcBef>
                <a:spcPts val="0"/>
              </a:spcBef>
              <a:spcAft>
                <a:spcPts val="0"/>
              </a:spcAft>
              <a:buClr>
                <a:schemeClr val="dk1"/>
              </a:buClr>
              <a:buSzPts val="1600"/>
              <a:buFont typeface="PT Sans"/>
              <a:buAutoNum type="arabicPeriod"/>
            </a:pPr>
            <a:r>
              <a:rPr lang="en" sz="1600">
                <a:solidFill>
                  <a:schemeClr val="dk1"/>
                </a:solidFill>
                <a:latin typeface="PT Sans"/>
                <a:ea typeface="PT Sans"/>
                <a:cs typeface="PT Sans"/>
                <a:sym typeface="PT Sans"/>
              </a:rPr>
              <a:t>What words or phrases does the speaker use to convey their message?</a:t>
            </a:r>
            <a:endParaRPr sz="1600">
              <a:solidFill>
                <a:schemeClr val="dk1"/>
              </a:solidFill>
              <a:latin typeface="PT Sans"/>
              <a:ea typeface="PT Sans"/>
              <a:cs typeface="PT Sans"/>
              <a:sym typeface="PT Sans"/>
            </a:endParaRPr>
          </a:p>
          <a:p>
            <a:pPr indent="-330200" lvl="0" marL="457200" rtl="0" algn="l">
              <a:lnSpc>
                <a:spcPct val="115000"/>
              </a:lnSpc>
              <a:spcBef>
                <a:spcPts val="0"/>
              </a:spcBef>
              <a:spcAft>
                <a:spcPts val="0"/>
              </a:spcAft>
              <a:buClr>
                <a:schemeClr val="dk1"/>
              </a:buClr>
              <a:buSzPts val="1600"/>
              <a:buFont typeface="PT Sans"/>
              <a:buAutoNum type="arabicPeriod"/>
            </a:pPr>
            <a:r>
              <a:rPr lang="en" sz="1600">
                <a:solidFill>
                  <a:schemeClr val="dk1"/>
                </a:solidFill>
                <a:latin typeface="PT Sans"/>
                <a:ea typeface="PT Sans"/>
                <a:cs typeface="PT Sans"/>
                <a:sym typeface="PT Sans"/>
              </a:rPr>
              <a:t>Does the author benefit from the extinction of Native people? </a:t>
            </a:r>
            <a:endParaRPr sz="1600">
              <a:solidFill>
                <a:schemeClr val="dk1"/>
              </a:solidFill>
              <a:latin typeface="PT Sans"/>
              <a:ea typeface="PT Sans"/>
              <a:cs typeface="PT Sans"/>
              <a:sym typeface="PT Sans"/>
            </a:endParaRPr>
          </a:p>
          <a:p>
            <a:pPr indent="0" lvl="0" marL="457200" rtl="0" algn="l">
              <a:lnSpc>
                <a:spcPct val="115000"/>
              </a:lnSpc>
              <a:spcBef>
                <a:spcPts val="0"/>
              </a:spcBef>
              <a:spcAft>
                <a:spcPts val="0"/>
              </a:spcAft>
              <a:buNone/>
            </a:pPr>
            <a:r>
              <a:rPr lang="en" sz="1600">
                <a:solidFill>
                  <a:schemeClr val="dk1"/>
                </a:solidFill>
                <a:latin typeface="PT Sans"/>
                <a:ea typeface="PT Sans"/>
                <a:cs typeface="PT Sans"/>
                <a:sym typeface="PT Sans"/>
              </a:rPr>
              <a:t>Why or why not?</a:t>
            </a:r>
            <a:endParaRPr sz="1600">
              <a:solidFill>
                <a:schemeClr val="dk1"/>
              </a:solidFill>
              <a:latin typeface="PT Sans"/>
              <a:ea typeface="PT Sans"/>
              <a:cs typeface="PT Sans"/>
              <a:sym typeface="PT Sans"/>
            </a:endParaRPr>
          </a:p>
          <a:p>
            <a:pPr indent="-330200" lvl="0" marL="457200" rtl="0" algn="l">
              <a:lnSpc>
                <a:spcPct val="115000"/>
              </a:lnSpc>
              <a:spcBef>
                <a:spcPts val="0"/>
              </a:spcBef>
              <a:spcAft>
                <a:spcPts val="0"/>
              </a:spcAft>
              <a:buClr>
                <a:schemeClr val="dk1"/>
              </a:buClr>
              <a:buSzPts val="1600"/>
              <a:buFont typeface="PT Sans"/>
              <a:buAutoNum type="arabicPeriod"/>
            </a:pPr>
            <a:r>
              <a:rPr lang="en" sz="1600">
                <a:solidFill>
                  <a:schemeClr val="dk1"/>
                </a:solidFill>
                <a:latin typeface="PT Sans"/>
                <a:ea typeface="PT Sans"/>
                <a:cs typeface="PT Sans"/>
                <a:sym typeface="PT Sans"/>
              </a:rPr>
              <a:t>How might the message conveyed in the text impact Native identity today?</a:t>
            </a:r>
            <a:endParaRPr sz="1600">
              <a:solidFill>
                <a:schemeClr val="dk1"/>
              </a:solidFill>
              <a:latin typeface="PT Sans"/>
              <a:ea typeface="PT Sans"/>
              <a:cs typeface="PT Sans"/>
              <a:sym typeface="PT Sans"/>
            </a:endParaRPr>
          </a:p>
          <a:p>
            <a:pPr indent="0" lvl="0" marL="0" rtl="0" algn="l">
              <a:spcBef>
                <a:spcPts val="0"/>
              </a:spcBef>
              <a:spcAft>
                <a:spcPts val="0"/>
              </a:spcAft>
              <a:buNone/>
            </a:pPr>
            <a:r>
              <a:t/>
            </a:r>
            <a:endParaRPr sz="2200">
              <a:latin typeface="PT Sans"/>
              <a:ea typeface="PT Sans"/>
              <a:cs typeface="PT Sans"/>
              <a:sym typeface="PT Sans"/>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3" name="Shape 133"/>
        <p:cNvGrpSpPr/>
        <p:nvPr/>
      </p:nvGrpSpPr>
      <p:grpSpPr>
        <a:xfrm>
          <a:off x="0" y="0"/>
          <a:ext cx="0" cy="0"/>
          <a:chOff x="0" y="0"/>
          <a:chExt cx="0" cy="0"/>
        </a:xfrm>
      </p:grpSpPr>
      <p:sp>
        <p:nvSpPr>
          <p:cNvPr id="134" name="Google Shape;134;p23"/>
          <p:cNvSpPr txBox="1"/>
          <p:nvPr>
            <p:ph type="title"/>
          </p:nvPr>
        </p:nvSpPr>
        <p:spPr>
          <a:xfrm>
            <a:off x="311700" y="445025"/>
            <a:ext cx="8520600" cy="5727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b="1" lang="en" sz="2200">
                <a:solidFill>
                  <a:srgbClr val="931A25"/>
                </a:solidFill>
                <a:latin typeface="PT Sans"/>
                <a:ea typeface="PT Sans"/>
                <a:cs typeface="PT Sans"/>
                <a:sym typeface="PT Sans"/>
              </a:rPr>
              <a:t>The Myth of Inevitable Extinction: Quote Analysis</a:t>
            </a:r>
            <a:endParaRPr b="1" sz="2200">
              <a:solidFill>
                <a:srgbClr val="931A25"/>
              </a:solidFill>
              <a:latin typeface="PT Sans"/>
              <a:ea typeface="PT Sans"/>
              <a:cs typeface="PT Sans"/>
              <a:sym typeface="PT Sans"/>
            </a:endParaRPr>
          </a:p>
          <a:p>
            <a:pPr indent="0" lvl="0" marL="0" rtl="0" algn="l">
              <a:spcBef>
                <a:spcPts val="0"/>
              </a:spcBef>
              <a:spcAft>
                <a:spcPts val="0"/>
              </a:spcAft>
              <a:buNone/>
            </a:pPr>
            <a:r>
              <a:t/>
            </a:r>
            <a:endParaRPr/>
          </a:p>
        </p:txBody>
      </p:sp>
      <p:sp>
        <p:nvSpPr>
          <p:cNvPr id="135" name="Google Shape;135;p23"/>
          <p:cNvSpPr txBox="1"/>
          <p:nvPr>
            <p:ph idx="1" type="body"/>
          </p:nvPr>
        </p:nvSpPr>
        <p:spPr>
          <a:xfrm>
            <a:off x="1136850" y="3461400"/>
            <a:ext cx="7327500" cy="15297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b="1" lang="en" sz="1200">
                <a:solidFill>
                  <a:schemeClr val="dk1"/>
                </a:solidFill>
                <a:latin typeface="PT Sans"/>
                <a:ea typeface="PT Sans"/>
                <a:cs typeface="PT Sans"/>
                <a:sym typeface="PT Sans"/>
              </a:rPr>
              <a:t>Discussion Questions:</a:t>
            </a:r>
            <a:endParaRPr sz="1200">
              <a:solidFill>
                <a:schemeClr val="dk1"/>
              </a:solidFill>
              <a:latin typeface="PT Sans"/>
              <a:ea typeface="PT Sans"/>
              <a:cs typeface="PT Sans"/>
              <a:sym typeface="PT Sans"/>
            </a:endParaRPr>
          </a:p>
          <a:p>
            <a:pPr indent="-304800" lvl="0" marL="457200" rtl="0" algn="l">
              <a:lnSpc>
                <a:spcPct val="115000"/>
              </a:lnSpc>
              <a:spcBef>
                <a:spcPts val="0"/>
              </a:spcBef>
              <a:spcAft>
                <a:spcPts val="0"/>
              </a:spcAft>
              <a:buClr>
                <a:schemeClr val="dk1"/>
              </a:buClr>
              <a:buSzPts val="1200"/>
              <a:buFont typeface="PT Sans"/>
              <a:buAutoNum type="arabicPeriod"/>
            </a:pPr>
            <a:r>
              <a:rPr lang="en" sz="1200">
                <a:solidFill>
                  <a:schemeClr val="dk1"/>
                </a:solidFill>
                <a:latin typeface="PT Sans"/>
                <a:ea typeface="PT Sans"/>
                <a:cs typeface="PT Sans"/>
                <a:sym typeface="PT Sans"/>
              </a:rPr>
              <a:t>What does the speaker believe about Native people?</a:t>
            </a:r>
            <a:endParaRPr sz="1200">
              <a:solidFill>
                <a:schemeClr val="dk1"/>
              </a:solidFill>
              <a:latin typeface="PT Sans"/>
              <a:ea typeface="PT Sans"/>
              <a:cs typeface="PT Sans"/>
              <a:sym typeface="PT Sans"/>
            </a:endParaRPr>
          </a:p>
          <a:p>
            <a:pPr indent="-304800" lvl="0" marL="457200" rtl="0" algn="l">
              <a:lnSpc>
                <a:spcPct val="115000"/>
              </a:lnSpc>
              <a:spcBef>
                <a:spcPts val="0"/>
              </a:spcBef>
              <a:spcAft>
                <a:spcPts val="0"/>
              </a:spcAft>
              <a:buClr>
                <a:schemeClr val="dk1"/>
              </a:buClr>
              <a:buSzPts val="1200"/>
              <a:buFont typeface="PT Sans"/>
              <a:buAutoNum type="arabicPeriod"/>
            </a:pPr>
            <a:r>
              <a:rPr lang="en" sz="1200">
                <a:solidFill>
                  <a:schemeClr val="dk1"/>
                </a:solidFill>
                <a:latin typeface="PT Sans"/>
                <a:ea typeface="PT Sans"/>
                <a:cs typeface="PT Sans"/>
                <a:sym typeface="PT Sans"/>
              </a:rPr>
              <a:t>What words or phrases does the speaker use to convey their message?</a:t>
            </a:r>
            <a:endParaRPr sz="1200">
              <a:solidFill>
                <a:schemeClr val="dk1"/>
              </a:solidFill>
              <a:latin typeface="PT Sans"/>
              <a:ea typeface="PT Sans"/>
              <a:cs typeface="PT Sans"/>
              <a:sym typeface="PT Sans"/>
            </a:endParaRPr>
          </a:p>
          <a:p>
            <a:pPr indent="-304800" lvl="0" marL="457200" rtl="0" algn="l">
              <a:lnSpc>
                <a:spcPct val="115000"/>
              </a:lnSpc>
              <a:spcBef>
                <a:spcPts val="0"/>
              </a:spcBef>
              <a:spcAft>
                <a:spcPts val="0"/>
              </a:spcAft>
              <a:buClr>
                <a:schemeClr val="dk1"/>
              </a:buClr>
              <a:buSzPts val="1200"/>
              <a:buFont typeface="PT Sans"/>
              <a:buAutoNum type="arabicPeriod"/>
            </a:pPr>
            <a:r>
              <a:rPr lang="en" sz="1200">
                <a:solidFill>
                  <a:schemeClr val="dk1"/>
                </a:solidFill>
                <a:latin typeface="PT Sans"/>
                <a:ea typeface="PT Sans"/>
                <a:cs typeface="PT Sans"/>
                <a:sym typeface="PT Sans"/>
              </a:rPr>
              <a:t>Does the author benefit from the extinction of Native people? Why or why not?</a:t>
            </a:r>
            <a:endParaRPr sz="1200">
              <a:solidFill>
                <a:schemeClr val="dk1"/>
              </a:solidFill>
              <a:latin typeface="PT Sans"/>
              <a:ea typeface="PT Sans"/>
              <a:cs typeface="PT Sans"/>
              <a:sym typeface="PT Sans"/>
            </a:endParaRPr>
          </a:p>
          <a:p>
            <a:pPr indent="-304800" lvl="0" marL="457200" rtl="0" algn="l">
              <a:lnSpc>
                <a:spcPct val="115000"/>
              </a:lnSpc>
              <a:spcBef>
                <a:spcPts val="0"/>
              </a:spcBef>
              <a:spcAft>
                <a:spcPts val="0"/>
              </a:spcAft>
              <a:buClr>
                <a:schemeClr val="dk1"/>
              </a:buClr>
              <a:buSzPts val="1200"/>
              <a:buFont typeface="PT Sans"/>
              <a:buAutoNum type="arabicPeriod"/>
            </a:pPr>
            <a:r>
              <a:rPr lang="en" sz="1200">
                <a:solidFill>
                  <a:schemeClr val="dk1"/>
                </a:solidFill>
                <a:latin typeface="PT Sans"/>
                <a:ea typeface="PT Sans"/>
                <a:cs typeface="PT Sans"/>
                <a:sym typeface="PT Sans"/>
              </a:rPr>
              <a:t>How might the message conveyed in the text impact Native identity today?</a:t>
            </a:r>
            <a:endParaRPr sz="1200">
              <a:solidFill>
                <a:schemeClr val="dk1"/>
              </a:solidFill>
              <a:latin typeface="PT Sans"/>
              <a:ea typeface="PT Sans"/>
              <a:cs typeface="PT Sans"/>
              <a:sym typeface="PT Sans"/>
            </a:endParaRPr>
          </a:p>
          <a:p>
            <a:pPr indent="0" lvl="0" marL="0" rtl="0" algn="l">
              <a:spcBef>
                <a:spcPts val="0"/>
              </a:spcBef>
              <a:spcAft>
                <a:spcPts val="0"/>
              </a:spcAft>
              <a:buNone/>
            </a:pPr>
            <a:r>
              <a:t/>
            </a:r>
            <a:endParaRPr/>
          </a:p>
        </p:txBody>
      </p:sp>
      <p:sp>
        <p:nvSpPr>
          <p:cNvPr id="136" name="Google Shape;136;p23"/>
          <p:cNvSpPr txBox="1"/>
          <p:nvPr>
            <p:ph idx="2" type="body"/>
          </p:nvPr>
        </p:nvSpPr>
        <p:spPr>
          <a:xfrm>
            <a:off x="1117775" y="966400"/>
            <a:ext cx="6851400" cy="2373900"/>
          </a:xfrm>
          <a:prstGeom prst="rect">
            <a:avLst/>
          </a:prstGeom>
          <a:ln cap="flat" cmpd="sng" w="9525">
            <a:solidFill>
              <a:srgbClr val="98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lnSpc>
                <a:spcPct val="115000"/>
              </a:lnSpc>
              <a:spcBef>
                <a:spcPts val="0"/>
              </a:spcBef>
              <a:spcAft>
                <a:spcPts val="0"/>
              </a:spcAft>
              <a:buNone/>
            </a:pPr>
            <a:r>
              <a:rPr lang="en" sz="1600">
                <a:solidFill>
                  <a:schemeClr val="dk1"/>
                </a:solidFill>
                <a:latin typeface="PT Sans"/>
                <a:ea typeface="PT Sans"/>
                <a:cs typeface="PT Sans"/>
                <a:sym typeface="PT Sans"/>
              </a:rPr>
              <a:t>“...Humanity has often wept over the fate of aborigines [Natives] of this country...its progress has never for a moment been arrested, and one by one have many powerful tribes have disappeared from the earth.” </a:t>
            </a:r>
            <a:endParaRPr sz="1600">
              <a:solidFill>
                <a:schemeClr val="dk1"/>
              </a:solidFill>
              <a:latin typeface="PT Sans"/>
              <a:ea typeface="PT Sans"/>
              <a:cs typeface="PT Sans"/>
              <a:sym typeface="PT Sans"/>
            </a:endParaRPr>
          </a:p>
          <a:p>
            <a:pPr indent="0" lvl="0" marL="0" rtl="0" algn="l">
              <a:lnSpc>
                <a:spcPct val="115000"/>
              </a:lnSpc>
              <a:spcBef>
                <a:spcPts val="0"/>
              </a:spcBef>
              <a:spcAft>
                <a:spcPts val="0"/>
              </a:spcAft>
              <a:buNone/>
            </a:pPr>
            <a:r>
              <a:t/>
            </a:r>
            <a:endParaRPr sz="1600">
              <a:solidFill>
                <a:schemeClr val="dk1"/>
              </a:solidFill>
              <a:latin typeface="PT Sans"/>
              <a:ea typeface="PT Sans"/>
              <a:cs typeface="PT Sans"/>
              <a:sym typeface="PT Sans"/>
            </a:endParaRPr>
          </a:p>
          <a:p>
            <a:pPr indent="0" lvl="0" marL="0" rtl="0" algn="l">
              <a:lnSpc>
                <a:spcPct val="115000"/>
              </a:lnSpc>
              <a:spcBef>
                <a:spcPts val="0"/>
              </a:spcBef>
              <a:spcAft>
                <a:spcPts val="0"/>
              </a:spcAft>
              <a:buClr>
                <a:schemeClr val="dk1"/>
              </a:buClr>
              <a:buSzPts val="1100"/>
              <a:buFont typeface="Arial"/>
              <a:buNone/>
            </a:pPr>
            <a:r>
              <a:rPr lang="en" sz="1600">
                <a:solidFill>
                  <a:schemeClr val="dk1"/>
                </a:solidFill>
                <a:latin typeface="PT Sans"/>
                <a:ea typeface="PT Sans"/>
                <a:cs typeface="PT Sans"/>
                <a:sym typeface="PT Sans"/>
              </a:rPr>
              <a:t>- </a:t>
            </a:r>
            <a:r>
              <a:rPr i="1" lang="en" sz="1600">
                <a:solidFill>
                  <a:schemeClr val="dk1"/>
                </a:solidFill>
                <a:latin typeface="PT Sans"/>
                <a:ea typeface="PT Sans"/>
                <a:cs typeface="PT Sans"/>
                <a:sym typeface="PT Sans"/>
              </a:rPr>
              <a:t>President Andrew Jackson, in his annual message to Congress, 1830, in response to the forced removal of Natives from their traditional homelands</a:t>
            </a:r>
            <a:endParaRPr sz="1600"/>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0" name="Shape 140"/>
        <p:cNvGrpSpPr/>
        <p:nvPr/>
      </p:nvGrpSpPr>
      <p:grpSpPr>
        <a:xfrm>
          <a:off x="0" y="0"/>
          <a:ext cx="0" cy="0"/>
          <a:chOff x="0" y="0"/>
          <a:chExt cx="0" cy="0"/>
        </a:xfrm>
      </p:grpSpPr>
      <p:sp>
        <p:nvSpPr>
          <p:cNvPr id="141" name="Google Shape;141;p24"/>
          <p:cNvSpPr txBox="1"/>
          <p:nvPr>
            <p:ph type="title"/>
          </p:nvPr>
        </p:nvSpPr>
        <p:spPr>
          <a:xfrm>
            <a:off x="311700" y="445025"/>
            <a:ext cx="8520600" cy="5727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b="1" lang="en" sz="2200">
                <a:solidFill>
                  <a:srgbClr val="931A25"/>
                </a:solidFill>
                <a:latin typeface="PT Sans"/>
                <a:ea typeface="PT Sans"/>
                <a:cs typeface="PT Sans"/>
                <a:sym typeface="PT Sans"/>
              </a:rPr>
              <a:t>The Myth of Inevitable Extinction: Quote Analysis</a:t>
            </a:r>
            <a:endParaRPr b="1" sz="2200">
              <a:solidFill>
                <a:srgbClr val="931A25"/>
              </a:solidFill>
              <a:latin typeface="PT Sans"/>
              <a:ea typeface="PT Sans"/>
              <a:cs typeface="PT Sans"/>
              <a:sym typeface="PT Sans"/>
            </a:endParaRPr>
          </a:p>
          <a:p>
            <a:pPr indent="0" lvl="0" marL="0" rtl="0" algn="l">
              <a:spcBef>
                <a:spcPts val="0"/>
              </a:spcBef>
              <a:spcAft>
                <a:spcPts val="0"/>
              </a:spcAft>
              <a:buNone/>
            </a:pPr>
            <a:r>
              <a:t/>
            </a:r>
            <a:endParaRPr/>
          </a:p>
        </p:txBody>
      </p:sp>
      <p:sp>
        <p:nvSpPr>
          <p:cNvPr id="142" name="Google Shape;142;p24"/>
          <p:cNvSpPr txBox="1"/>
          <p:nvPr>
            <p:ph idx="1" type="body"/>
          </p:nvPr>
        </p:nvSpPr>
        <p:spPr>
          <a:xfrm>
            <a:off x="917100" y="3616225"/>
            <a:ext cx="7309800" cy="14919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b="1" lang="en" sz="1200">
                <a:solidFill>
                  <a:schemeClr val="dk1"/>
                </a:solidFill>
                <a:latin typeface="PT Sans"/>
                <a:ea typeface="PT Sans"/>
                <a:cs typeface="PT Sans"/>
                <a:sym typeface="PT Sans"/>
              </a:rPr>
              <a:t>Discussion Questions:</a:t>
            </a:r>
            <a:endParaRPr sz="1200">
              <a:solidFill>
                <a:schemeClr val="dk1"/>
              </a:solidFill>
              <a:latin typeface="PT Sans"/>
              <a:ea typeface="PT Sans"/>
              <a:cs typeface="PT Sans"/>
              <a:sym typeface="PT Sans"/>
            </a:endParaRPr>
          </a:p>
          <a:p>
            <a:pPr indent="-304800" lvl="0" marL="457200" rtl="0" algn="l">
              <a:lnSpc>
                <a:spcPct val="115000"/>
              </a:lnSpc>
              <a:spcBef>
                <a:spcPts val="0"/>
              </a:spcBef>
              <a:spcAft>
                <a:spcPts val="0"/>
              </a:spcAft>
              <a:buClr>
                <a:schemeClr val="dk1"/>
              </a:buClr>
              <a:buSzPts val="1200"/>
              <a:buFont typeface="PT Sans"/>
              <a:buAutoNum type="arabicPeriod"/>
            </a:pPr>
            <a:r>
              <a:rPr lang="en" sz="1200">
                <a:solidFill>
                  <a:schemeClr val="dk1"/>
                </a:solidFill>
                <a:latin typeface="PT Sans"/>
                <a:ea typeface="PT Sans"/>
                <a:cs typeface="PT Sans"/>
                <a:sym typeface="PT Sans"/>
              </a:rPr>
              <a:t>What does the speaker believe about Native people?</a:t>
            </a:r>
            <a:endParaRPr sz="1200">
              <a:solidFill>
                <a:schemeClr val="dk1"/>
              </a:solidFill>
              <a:latin typeface="PT Sans"/>
              <a:ea typeface="PT Sans"/>
              <a:cs typeface="PT Sans"/>
              <a:sym typeface="PT Sans"/>
            </a:endParaRPr>
          </a:p>
          <a:p>
            <a:pPr indent="-304800" lvl="0" marL="457200" rtl="0" algn="l">
              <a:lnSpc>
                <a:spcPct val="115000"/>
              </a:lnSpc>
              <a:spcBef>
                <a:spcPts val="0"/>
              </a:spcBef>
              <a:spcAft>
                <a:spcPts val="0"/>
              </a:spcAft>
              <a:buClr>
                <a:schemeClr val="dk1"/>
              </a:buClr>
              <a:buSzPts val="1200"/>
              <a:buFont typeface="PT Sans"/>
              <a:buAutoNum type="arabicPeriod"/>
            </a:pPr>
            <a:r>
              <a:rPr lang="en" sz="1200">
                <a:solidFill>
                  <a:schemeClr val="dk1"/>
                </a:solidFill>
                <a:latin typeface="PT Sans"/>
                <a:ea typeface="PT Sans"/>
                <a:cs typeface="PT Sans"/>
                <a:sym typeface="PT Sans"/>
              </a:rPr>
              <a:t>What words or phrases does the speaker use to convey their message?</a:t>
            </a:r>
            <a:endParaRPr sz="1200">
              <a:solidFill>
                <a:schemeClr val="dk1"/>
              </a:solidFill>
              <a:latin typeface="PT Sans"/>
              <a:ea typeface="PT Sans"/>
              <a:cs typeface="PT Sans"/>
              <a:sym typeface="PT Sans"/>
            </a:endParaRPr>
          </a:p>
          <a:p>
            <a:pPr indent="-304800" lvl="0" marL="457200" rtl="0" algn="l">
              <a:lnSpc>
                <a:spcPct val="115000"/>
              </a:lnSpc>
              <a:spcBef>
                <a:spcPts val="0"/>
              </a:spcBef>
              <a:spcAft>
                <a:spcPts val="0"/>
              </a:spcAft>
              <a:buClr>
                <a:schemeClr val="dk1"/>
              </a:buClr>
              <a:buSzPts val="1200"/>
              <a:buFont typeface="PT Sans"/>
              <a:buAutoNum type="arabicPeriod"/>
            </a:pPr>
            <a:r>
              <a:rPr lang="en" sz="1200">
                <a:solidFill>
                  <a:schemeClr val="dk1"/>
                </a:solidFill>
                <a:latin typeface="PT Sans"/>
                <a:ea typeface="PT Sans"/>
                <a:cs typeface="PT Sans"/>
                <a:sym typeface="PT Sans"/>
              </a:rPr>
              <a:t>Does the author benefit from the extinction of Native people? Why or why not?</a:t>
            </a:r>
            <a:endParaRPr sz="1200">
              <a:solidFill>
                <a:schemeClr val="dk1"/>
              </a:solidFill>
              <a:latin typeface="PT Sans"/>
              <a:ea typeface="PT Sans"/>
              <a:cs typeface="PT Sans"/>
              <a:sym typeface="PT Sans"/>
            </a:endParaRPr>
          </a:p>
          <a:p>
            <a:pPr indent="-304800" lvl="0" marL="457200" rtl="0" algn="l">
              <a:lnSpc>
                <a:spcPct val="115000"/>
              </a:lnSpc>
              <a:spcBef>
                <a:spcPts val="0"/>
              </a:spcBef>
              <a:spcAft>
                <a:spcPts val="0"/>
              </a:spcAft>
              <a:buClr>
                <a:schemeClr val="dk1"/>
              </a:buClr>
              <a:buSzPts val="1200"/>
              <a:buFont typeface="PT Sans"/>
              <a:buAutoNum type="arabicPeriod"/>
            </a:pPr>
            <a:r>
              <a:rPr lang="en" sz="1200">
                <a:solidFill>
                  <a:schemeClr val="dk1"/>
                </a:solidFill>
                <a:latin typeface="PT Sans"/>
                <a:ea typeface="PT Sans"/>
                <a:cs typeface="PT Sans"/>
                <a:sym typeface="PT Sans"/>
              </a:rPr>
              <a:t>How might the message conveyed in the text impact Native identity today?</a:t>
            </a:r>
            <a:endParaRPr sz="1200">
              <a:solidFill>
                <a:schemeClr val="dk1"/>
              </a:solidFill>
              <a:latin typeface="PT Sans"/>
              <a:ea typeface="PT Sans"/>
              <a:cs typeface="PT Sans"/>
              <a:sym typeface="PT Sans"/>
            </a:endParaRPr>
          </a:p>
          <a:p>
            <a:pPr indent="0" lvl="0" marL="0" rtl="0" algn="l">
              <a:spcBef>
                <a:spcPts val="0"/>
              </a:spcBef>
              <a:spcAft>
                <a:spcPts val="0"/>
              </a:spcAft>
              <a:buNone/>
            </a:pPr>
            <a:r>
              <a:t/>
            </a:r>
            <a:endParaRPr sz="1200">
              <a:latin typeface="PT Sans"/>
              <a:ea typeface="PT Sans"/>
              <a:cs typeface="PT Sans"/>
              <a:sym typeface="PT Sans"/>
            </a:endParaRPr>
          </a:p>
        </p:txBody>
      </p:sp>
      <p:sp>
        <p:nvSpPr>
          <p:cNvPr id="143" name="Google Shape;143;p24"/>
          <p:cNvSpPr txBox="1"/>
          <p:nvPr>
            <p:ph idx="2" type="body"/>
          </p:nvPr>
        </p:nvSpPr>
        <p:spPr>
          <a:xfrm>
            <a:off x="917100" y="1228675"/>
            <a:ext cx="7309800" cy="2235300"/>
          </a:xfrm>
          <a:prstGeom prst="rect">
            <a:avLst/>
          </a:prstGeom>
          <a:ln cap="flat" cmpd="sng" w="9525">
            <a:solidFill>
              <a:srgbClr val="980000"/>
            </a:solidFill>
            <a:prstDash val="solid"/>
            <a:round/>
            <a:headEnd len="sm" w="sm" type="none"/>
            <a:tailEnd len="sm" w="sm" type="none"/>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 sz="1800">
                <a:solidFill>
                  <a:schemeClr val="dk1"/>
                </a:solidFill>
                <a:latin typeface="PT Sans"/>
                <a:ea typeface="PT Sans"/>
                <a:cs typeface="PT Sans"/>
                <a:sym typeface="PT Sans"/>
              </a:rPr>
              <a:t>“...Let the destined doom (an early extinction) of the red man hasted towards its close, without enlisting...fruitless sympathies and efforts to avert his fate.”</a:t>
            </a:r>
            <a:endParaRPr sz="1800">
              <a:solidFill>
                <a:schemeClr val="dk1"/>
              </a:solidFill>
              <a:latin typeface="PT Sans"/>
              <a:ea typeface="PT Sans"/>
              <a:cs typeface="PT Sans"/>
              <a:sym typeface="PT Sans"/>
            </a:endParaRPr>
          </a:p>
          <a:p>
            <a:pPr indent="0" lvl="0" marL="0" rtl="0" algn="l">
              <a:lnSpc>
                <a:spcPct val="115000"/>
              </a:lnSpc>
              <a:spcBef>
                <a:spcPts val="0"/>
              </a:spcBef>
              <a:spcAft>
                <a:spcPts val="0"/>
              </a:spcAft>
              <a:buNone/>
            </a:pPr>
            <a:r>
              <a:t/>
            </a:r>
            <a:endParaRPr sz="2100">
              <a:solidFill>
                <a:schemeClr val="dk1"/>
              </a:solidFill>
              <a:latin typeface="PT Sans"/>
              <a:ea typeface="PT Sans"/>
              <a:cs typeface="PT Sans"/>
              <a:sym typeface="PT Sans"/>
            </a:endParaRPr>
          </a:p>
          <a:p>
            <a:pPr indent="0" lvl="0" marL="0" rtl="0" algn="l">
              <a:lnSpc>
                <a:spcPct val="115000"/>
              </a:lnSpc>
              <a:spcBef>
                <a:spcPts val="0"/>
              </a:spcBef>
              <a:spcAft>
                <a:spcPts val="0"/>
              </a:spcAft>
              <a:buClr>
                <a:schemeClr val="dk1"/>
              </a:buClr>
              <a:buSzPts val="1100"/>
              <a:buFont typeface="Arial"/>
              <a:buNone/>
            </a:pPr>
            <a:r>
              <a:rPr i="1" lang="en" sz="1700">
                <a:solidFill>
                  <a:schemeClr val="dk1"/>
                </a:solidFill>
                <a:latin typeface="PT Sans"/>
                <a:ea typeface="PT Sans"/>
                <a:cs typeface="PT Sans"/>
                <a:sym typeface="PT Sans"/>
              </a:rPr>
              <a:t>- Article from the The Daily Alta, 1850, in response to the organized murder of Native peoples in California</a:t>
            </a:r>
            <a:endParaRPr sz="1800">
              <a:solidFill>
                <a:schemeClr val="dk1"/>
              </a:solidFill>
              <a:latin typeface="PT Sans"/>
              <a:ea typeface="PT Sans"/>
              <a:cs typeface="PT Sans"/>
              <a:sym typeface="PT Sans"/>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7" name="Shape 147"/>
        <p:cNvGrpSpPr/>
        <p:nvPr/>
      </p:nvGrpSpPr>
      <p:grpSpPr>
        <a:xfrm>
          <a:off x="0" y="0"/>
          <a:ext cx="0" cy="0"/>
          <a:chOff x="0" y="0"/>
          <a:chExt cx="0" cy="0"/>
        </a:xfrm>
      </p:grpSpPr>
      <p:sp>
        <p:nvSpPr>
          <p:cNvPr id="148" name="Google Shape;148;p25"/>
          <p:cNvSpPr txBox="1"/>
          <p:nvPr>
            <p:ph type="title"/>
          </p:nvPr>
        </p:nvSpPr>
        <p:spPr>
          <a:xfrm>
            <a:off x="311700" y="445025"/>
            <a:ext cx="8520600" cy="5727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b="1" lang="en" sz="2200">
                <a:solidFill>
                  <a:srgbClr val="931A25"/>
                </a:solidFill>
                <a:latin typeface="PT Sans"/>
                <a:ea typeface="PT Sans"/>
                <a:cs typeface="PT Sans"/>
                <a:sym typeface="PT Sans"/>
              </a:rPr>
              <a:t>The Myth of Inevitable Extinction: Quote Analysis</a:t>
            </a:r>
            <a:endParaRPr b="1" sz="2200">
              <a:solidFill>
                <a:srgbClr val="931A25"/>
              </a:solidFill>
              <a:latin typeface="PT Sans"/>
              <a:ea typeface="PT Sans"/>
              <a:cs typeface="PT Sans"/>
              <a:sym typeface="PT Sans"/>
            </a:endParaRPr>
          </a:p>
          <a:p>
            <a:pPr indent="0" lvl="0" marL="0" rtl="0" algn="l">
              <a:spcBef>
                <a:spcPts val="0"/>
              </a:spcBef>
              <a:spcAft>
                <a:spcPts val="0"/>
              </a:spcAft>
              <a:buNone/>
            </a:pPr>
            <a:r>
              <a:t/>
            </a:r>
            <a:endParaRPr/>
          </a:p>
        </p:txBody>
      </p:sp>
      <p:sp>
        <p:nvSpPr>
          <p:cNvPr id="149" name="Google Shape;149;p25"/>
          <p:cNvSpPr txBox="1"/>
          <p:nvPr>
            <p:ph idx="1" type="body"/>
          </p:nvPr>
        </p:nvSpPr>
        <p:spPr>
          <a:xfrm>
            <a:off x="934650" y="3212675"/>
            <a:ext cx="7274700" cy="13974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b="1" lang="en" sz="1200">
                <a:solidFill>
                  <a:schemeClr val="dk1"/>
                </a:solidFill>
                <a:latin typeface="PT Sans"/>
                <a:ea typeface="PT Sans"/>
                <a:cs typeface="PT Sans"/>
                <a:sym typeface="PT Sans"/>
              </a:rPr>
              <a:t>Discussion Questions:</a:t>
            </a:r>
            <a:endParaRPr sz="1200">
              <a:solidFill>
                <a:schemeClr val="dk1"/>
              </a:solidFill>
              <a:latin typeface="PT Sans"/>
              <a:ea typeface="PT Sans"/>
              <a:cs typeface="PT Sans"/>
              <a:sym typeface="PT Sans"/>
            </a:endParaRPr>
          </a:p>
          <a:p>
            <a:pPr indent="-304800" lvl="0" marL="457200" rtl="0" algn="l">
              <a:lnSpc>
                <a:spcPct val="115000"/>
              </a:lnSpc>
              <a:spcBef>
                <a:spcPts val="0"/>
              </a:spcBef>
              <a:spcAft>
                <a:spcPts val="0"/>
              </a:spcAft>
              <a:buClr>
                <a:schemeClr val="dk1"/>
              </a:buClr>
              <a:buSzPts val="1200"/>
              <a:buFont typeface="PT Sans"/>
              <a:buAutoNum type="arabicPeriod"/>
            </a:pPr>
            <a:r>
              <a:rPr lang="en" sz="1200">
                <a:solidFill>
                  <a:schemeClr val="dk1"/>
                </a:solidFill>
                <a:latin typeface="PT Sans"/>
                <a:ea typeface="PT Sans"/>
                <a:cs typeface="PT Sans"/>
                <a:sym typeface="PT Sans"/>
              </a:rPr>
              <a:t>What does the speaker believe about Native people?</a:t>
            </a:r>
            <a:endParaRPr sz="1200">
              <a:solidFill>
                <a:schemeClr val="dk1"/>
              </a:solidFill>
              <a:latin typeface="PT Sans"/>
              <a:ea typeface="PT Sans"/>
              <a:cs typeface="PT Sans"/>
              <a:sym typeface="PT Sans"/>
            </a:endParaRPr>
          </a:p>
          <a:p>
            <a:pPr indent="-304800" lvl="0" marL="457200" rtl="0" algn="l">
              <a:lnSpc>
                <a:spcPct val="115000"/>
              </a:lnSpc>
              <a:spcBef>
                <a:spcPts val="0"/>
              </a:spcBef>
              <a:spcAft>
                <a:spcPts val="0"/>
              </a:spcAft>
              <a:buClr>
                <a:schemeClr val="dk1"/>
              </a:buClr>
              <a:buSzPts val="1200"/>
              <a:buFont typeface="PT Sans"/>
              <a:buAutoNum type="arabicPeriod"/>
            </a:pPr>
            <a:r>
              <a:rPr lang="en" sz="1200">
                <a:solidFill>
                  <a:schemeClr val="dk1"/>
                </a:solidFill>
                <a:latin typeface="PT Sans"/>
                <a:ea typeface="PT Sans"/>
                <a:cs typeface="PT Sans"/>
                <a:sym typeface="PT Sans"/>
              </a:rPr>
              <a:t>What words or phrases does the speaker use to convey their message?</a:t>
            </a:r>
            <a:endParaRPr sz="1200">
              <a:solidFill>
                <a:schemeClr val="dk1"/>
              </a:solidFill>
              <a:latin typeface="PT Sans"/>
              <a:ea typeface="PT Sans"/>
              <a:cs typeface="PT Sans"/>
              <a:sym typeface="PT Sans"/>
            </a:endParaRPr>
          </a:p>
          <a:p>
            <a:pPr indent="-304800" lvl="0" marL="457200" rtl="0" algn="l">
              <a:lnSpc>
                <a:spcPct val="115000"/>
              </a:lnSpc>
              <a:spcBef>
                <a:spcPts val="0"/>
              </a:spcBef>
              <a:spcAft>
                <a:spcPts val="0"/>
              </a:spcAft>
              <a:buClr>
                <a:schemeClr val="dk1"/>
              </a:buClr>
              <a:buSzPts val="1200"/>
              <a:buFont typeface="PT Sans"/>
              <a:buAutoNum type="arabicPeriod"/>
            </a:pPr>
            <a:r>
              <a:rPr lang="en" sz="1200">
                <a:solidFill>
                  <a:schemeClr val="dk1"/>
                </a:solidFill>
                <a:latin typeface="PT Sans"/>
                <a:ea typeface="PT Sans"/>
                <a:cs typeface="PT Sans"/>
                <a:sym typeface="PT Sans"/>
              </a:rPr>
              <a:t>Does the author benefit from the extinction of Native people? Why or why not?</a:t>
            </a:r>
            <a:endParaRPr sz="1200">
              <a:solidFill>
                <a:schemeClr val="dk1"/>
              </a:solidFill>
              <a:latin typeface="PT Sans"/>
              <a:ea typeface="PT Sans"/>
              <a:cs typeface="PT Sans"/>
              <a:sym typeface="PT Sans"/>
            </a:endParaRPr>
          </a:p>
          <a:p>
            <a:pPr indent="-304800" lvl="0" marL="457200" rtl="0" algn="l">
              <a:lnSpc>
                <a:spcPct val="115000"/>
              </a:lnSpc>
              <a:spcBef>
                <a:spcPts val="0"/>
              </a:spcBef>
              <a:spcAft>
                <a:spcPts val="0"/>
              </a:spcAft>
              <a:buClr>
                <a:schemeClr val="dk1"/>
              </a:buClr>
              <a:buSzPts val="1200"/>
              <a:buFont typeface="PT Sans"/>
              <a:buAutoNum type="arabicPeriod"/>
            </a:pPr>
            <a:r>
              <a:rPr lang="en" sz="1200">
                <a:solidFill>
                  <a:schemeClr val="dk1"/>
                </a:solidFill>
                <a:latin typeface="PT Sans"/>
                <a:ea typeface="PT Sans"/>
                <a:cs typeface="PT Sans"/>
                <a:sym typeface="PT Sans"/>
              </a:rPr>
              <a:t>How might the message conveyed in the text impact Native identity today?</a:t>
            </a:r>
            <a:endParaRPr sz="1200">
              <a:solidFill>
                <a:schemeClr val="dk1"/>
              </a:solidFill>
              <a:latin typeface="PT Sans"/>
              <a:ea typeface="PT Sans"/>
              <a:cs typeface="PT Sans"/>
              <a:sym typeface="PT Sans"/>
            </a:endParaRPr>
          </a:p>
          <a:p>
            <a:pPr indent="0" lvl="0" marL="0" rtl="0" algn="l">
              <a:spcBef>
                <a:spcPts val="0"/>
              </a:spcBef>
              <a:spcAft>
                <a:spcPts val="0"/>
              </a:spcAft>
              <a:buNone/>
            </a:pPr>
            <a:r>
              <a:t/>
            </a:r>
            <a:endParaRPr/>
          </a:p>
        </p:txBody>
      </p:sp>
      <p:sp>
        <p:nvSpPr>
          <p:cNvPr id="150" name="Google Shape;150;p25"/>
          <p:cNvSpPr txBox="1"/>
          <p:nvPr>
            <p:ph idx="2" type="body"/>
          </p:nvPr>
        </p:nvSpPr>
        <p:spPr>
          <a:xfrm>
            <a:off x="934650" y="1475400"/>
            <a:ext cx="7274700" cy="1332000"/>
          </a:xfrm>
          <a:prstGeom prst="rect">
            <a:avLst/>
          </a:prstGeom>
          <a:ln cap="flat" cmpd="sng" w="9525">
            <a:solidFill>
              <a:srgbClr val="980000"/>
            </a:solidFill>
            <a:prstDash val="solid"/>
            <a:round/>
            <a:headEnd len="sm" w="sm" type="none"/>
            <a:tailEnd len="sm" w="sm" type="none"/>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b="1" lang="en" sz="1600">
                <a:solidFill>
                  <a:schemeClr val="dk1"/>
                </a:solidFill>
                <a:latin typeface="PT Sans"/>
                <a:ea typeface="PT Sans"/>
                <a:cs typeface="PT Sans"/>
                <a:sym typeface="PT Sans"/>
              </a:rPr>
              <a:t>“...</a:t>
            </a:r>
            <a:r>
              <a:rPr lang="en" sz="1600">
                <a:solidFill>
                  <a:schemeClr val="dk1"/>
                </a:solidFill>
                <a:latin typeface="PT Sans"/>
                <a:ea typeface="PT Sans"/>
                <a:cs typeface="PT Sans"/>
                <a:sym typeface="PT Sans"/>
              </a:rPr>
              <a:t>Indian’s are to be annihilated-it is their fate.”</a:t>
            </a:r>
            <a:endParaRPr sz="1600">
              <a:solidFill>
                <a:schemeClr val="dk1"/>
              </a:solidFill>
              <a:latin typeface="PT Sans"/>
              <a:ea typeface="PT Sans"/>
              <a:cs typeface="PT Sans"/>
              <a:sym typeface="PT Sans"/>
            </a:endParaRPr>
          </a:p>
          <a:p>
            <a:pPr indent="0" lvl="0" marL="0" rtl="0" algn="l">
              <a:lnSpc>
                <a:spcPct val="115000"/>
              </a:lnSpc>
              <a:spcBef>
                <a:spcPts val="0"/>
              </a:spcBef>
              <a:spcAft>
                <a:spcPts val="0"/>
              </a:spcAft>
              <a:buNone/>
            </a:pPr>
            <a:r>
              <a:t/>
            </a:r>
            <a:endParaRPr sz="1600">
              <a:solidFill>
                <a:schemeClr val="dk1"/>
              </a:solidFill>
              <a:latin typeface="PT Sans"/>
              <a:ea typeface="PT Sans"/>
              <a:cs typeface="PT Sans"/>
              <a:sym typeface="PT Sans"/>
            </a:endParaRPr>
          </a:p>
          <a:p>
            <a:pPr indent="0" lvl="0" marL="0" rtl="0" algn="l">
              <a:lnSpc>
                <a:spcPct val="115000"/>
              </a:lnSpc>
              <a:spcBef>
                <a:spcPts val="0"/>
              </a:spcBef>
              <a:spcAft>
                <a:spcPts val="0"/>
              </a:spcAft>
              <a:buNone/>
            </a:pPr>
            <a:r>
              <a:rPr i="1" lang="en" sz="1600">
                <a:solidFill>
                  <a:schemeClr val="dk1"/>
                </a:solidFill>
                <a:latin typeface="PT Sans"/>
                <a:ea typeface="PT Sans"/>
                <a:cs typeface="PT Sans"/>
                <a:sym typeface="PT Sans"/>
              </a:rPr>
              <a:t>- Horace Greeley, newspaper editor, 1800’s</a:t>
            </a:r>
            <a:endParaRPr sz="1600">
              <a:solidFill>
                <a:schemeClr val="dk1"/>
              </a:solidFill>
              <a:latin typeface="PT Sans"/>
              <a:ea typeface="PT Sans"/>
              <a:cs typeface="PT Sans"/>
              <a:sym typeface="PT Sans"/>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4" name="Shape 154"/>
        <p:cNvGrpSpPr/>
        <p:nvPr/>
      </p:nvGrpSpPr>
      <p:grpSpPr>
        <a:xfrm>
          <a:off x="0" y="0"/>
          <a:ext cx="0" cy="0"/>
          <a:chOff x="0" y="0"/>
          <a:chExt cx="0" cy="0"/>
        </a:xfrm>
      </p:grpSpPr>
      <p:sp>
        <p:nvSpPr>
          <p:cNvPr id="155" name="Google Shape;155;p26"/>
          <p:cNvSpPr txBox="1"/>
          <p:nvPr>
            <p:ph type="title"/>
          </p:nvPr>
        </p:nvSpPr>
        <p:spPr>
          <a:xfrm>
            <a:off x="311700" y="300075"/>
            <a:ext cx="8520600" cy="5727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b="1" lang="en" sz="2200">
                <a:solidFill>
                  <a:srgbClr val="931A25"/>
                </a:solidFill>
                <a:latin typeface="PT Sans"/>
                <a:ea typeface="PT Sans"/>
                <a:cs typeface="PT Sans"/>
                <a:sym typeface="PT Sans"/>
              </a:rPr>
              <a:t>The Myth of Inevitable Extinction</a:t>
            </a:r>
            <a:endParaRPr b="1" sz="2200">
              <a:solidFill>
                <a:srgbClr val="931A25"/>
              </a:solidFill>
              <a:latin typeface="PT Sans"/>
              <a:ea typeface="PT Sans"/>
              <a:cs typeface="PT Sans"/>
              <a:sym typeface="PT Sans"/>
            </a:endParaRPr>
          </a:p>
        </p:txBody>
      </p:sp>
      <p:sp>
        <p:nvSpPr>
          <p:cNvPr id="156" name="Google Shape;156;p26"/>
          <p:cNvSpPr txBox="1"/>
          <p:nvPr>
            <p:ph idx="2" type="body"/>
          </p:nvPr>
        </p:nvSpPr>
        <p:spPr>
          <a:xfrm>
            <a:off x="861125" y="1089300"/>
            <a:ext cx="7373700" cy="3353400"/>
          </a:xfrm>
          <a:prstGeom prst="rect">
            <a:avLst/>
          </a:prstGeom>
        </p:spPr>
        <p:txBody>
          <a:bodyPr anchorCtr="0" anchor="t" bIns="91425" lIns="91425" spcFirstLastPara="1" rIns="91425" wrap="square" tIns="91425">
            <a:noAutofit/>
          </a:bodyPr>
          <a:lstStyle/>
          <a:p>
            <a:pPr indent="-330200" lvl="0" marL="457200" rtl="0" algn="l">
              <a:lnSpc>
                <a:spcPct val="150000"/>
              </a:lnSpc>
              <a:spcBef>
                <a:spcPts val="0"/>
              </a:spcBef>
              <a:spcAft>
                <a:spcPts val="0"/>
              </a:spcAft>
              <a:buClr>
                <a:schemeClr val="dk1"/>
              </a:buClr>
              <a:buSzPts val="1600"/>
              <a:buFont typeface="PT Sans"/>
              <a:buChar char="●"/>
            </a:pPr>
            <a:r>
              <a:rPr lang="en" sz="1600">
                <a:solidFill>
                  <a:schemeClr val="dk1"/>
                </a:solidFill>
                <a:latin typeface="PT Sans"/>
                <a:ea typeface="PT Sans"/>
                <a:cs typeface="PT Sans"/>
                <a:sym typeface="PT Sans"/>
              </a:rPr>
              <a:t>The idea that Native people have an inherent weakness that destined them to become </a:t>
            </a:r>
            <a:r>
              <a:rPr lang="en" sz="1600">
                <a:solidFill>
                  <a:schemeClr val="dk1"/>
                </a:solidFill>
                <a:latin typeface="PT Sans"/>
                <a:ea typeface="PT Sans"/>
                <a:cs typeface="PT Sans"/>
                <a:sym typeface="PT Sans"/>
              </a:rPr>
              <a:t>extinct</a:t>
            </a:r>
            <a:r>
              <a:rPr lang="en" sz="1600">
                <a:solidFill>
                  <a:schemeClr val="dk1"/>
                </a:solidFill>
                <a:latin typeface="PT Sans"/>
                <a:ea typeface="PT Sans"/>
                <a:cs typeface="PT Sans"/>
                <a:sym typeface="PT Sans"/>
              </a:rPr>
              <a:t>. </a:t>
            </a:r>
            <a:endParaRPr sz="1600">
              <a:solidFill>
                <a:schemeClr val="dk1"/>
              </a:solidFill>
              <a:latin typeface="PT Sans"/>
              <a:ea typeface="PT Sans"/>
              <a:cs typeface="PT Sans"/>
              <a:sym typeface="PT Sans"/>
            </a:endParaRPr>
          </a:p>
          <a:p>
            <a:pPr indent="0" lvl="0" marL="457200" rtl="0" algn="l">
              <a:lnSpc>
                <a:spcPct val="150000"/>
              </a:lnSpc>
              <a:spcBef>
                <a:spcPts val="0"/>
              </a:spcBef>
              <a:spcAft>
                <a:spcPts val="0"/>
              </a:spcAft>
              <a:buNone/>
            </a:pPr>
            <a:r>
              <a:t/>
            </a:r>
            <a:endParaRPr sz="1600">
              <a:solidFill>
                <a:schemeClr val="dk1"/>
              </a:solidFill>
              <a:latin typeface="PT Sans"/>
              <a:ea typeface="PT Sans"/>
              <a:cs typeface="PT Sans"/>
              <a:sym typeface="PT Sans"/>
            </a:endParaRPr>
          </a:p>
          <a:p>
            <a:pPr indent="-330200" lvl="0" marL="457200" rtl="0" algn="l">
              <a:lnSpc>
                <a:spcPct val="150000"/>
              </a:lnSpc>
              <a:spcBef>
                <a:spcPts val="0"/>
              </a:spcBef>
              <a:spcAft>
                <a:spcPts val="0"/>
              </a:spcAft>
              <a:buClr>
                <a:schemeClr val="dk1"/>
              </a:buClr>
              <a:buSzPts val="1600"/>
              <a:buFont typeface="PT Sans"/>
              <a:buChar char="●"/>
            </a:pPr>
            <a:r>
              <a:rPr lang="en" sz="1600">
                <a:solidFill>
                  <a:schemeClr val="dk1"/>
                </a:solidFill>
                <a:latin typeface="PT Sans"/>
                <a:ea typeface="PT Sans"/>
                <a:cs typeface="PT Sans"/>
                <a:sym typeface="PT Sans"/>
              </a:rPr>
              <a:t>This idea attributes the decline in Native population and culture to  nonhuman forces such as providence, fate, and nature. </a:t>
            </a:r>
            <a:endParaRPr sz="1600">
              <a:solidFill>
                <a:schemeClr val="dk1"/>
              </a:solidFill>
              <a:latin typeface="PT Sans"/>
              <a:ea typeface="PT Sans"/>
              <a:cs typeface="PT Sans"/>
              <a:sym typeface="PT Sans"/>
            </a:endParaRPr>
          </a:p>
          <a:p>
            <a:pPr indent="0" lvl="0" marL="457200" rtl="0" algn="l">
              <a:lnSpc>
                <a:spcPct val="150000"/>
              </a:lnSpc>
              <a:spcBef>
                <a:spcPts val="0"/>
              </a:spcBef>
              <a:spcAft>
                <a:spcPts val="0"/>
              </a:spcAft>
              <a:buNone/>
            </a:pPr>
            <a:r>
              <a:t/>
            </a:r>
            <a:endParaRPr sz="1600">
              <a:solidFill>
                <a:schemeClr val="dk1"/>
              </a:solidFill>
              <a:latin typeface="PT Sans"/>
              <a:ea typeface="PT Sans"/>
              <a:cs typeface="PT Sans"/>
              <a:sym typeface="PT Sans"/>
            </a:endParaRPr>
          </a:p>
          <a:p>
            <a:pPr indent="-330200" lvl="0" marL="457200" rtl="0" algn="l">
              <a:lnSpc>
                <a:spcPct val="150000"/>
              </a:lnSpc>
              <a:spcBef>
                <a:spcPts val="0"/>
              </a:spcBef>
              <a:spcAft>
                <a:spcPts val="0"/>
              </a:spcAft>
              <a:buClr>
                <a:schemeClr val="dk1"/>
              </a:buClr>
              <a:buSzPts val="1600"/>
              <a:buFont typeface="PT Sans"/>
              <a:buChar char="●"/>
            </a:pPr>
            <a:r>
              <a:rPr lang="en" sz="1600">
                <a:solidFill>
                  <a:schemeClr val="dk1"/>
                </a:solidFill>
                <a:latin typeface="PT Sans"/>
                <a:ea typeface="PT Sans"/>
                <a:cs typeface="PT Sans"/>
                <a:sym typeface="PT Sans"/>
              </a:rPr>
              <a:t>Settlers used this myth to justify the violence they took against Native people. Many people still rely on this myth today. </a:t>
            </a:r>
            <a:endParaRPr sz="1600">
              <a:solidFill>
                <a:schemeClr val="dk1"/>
              </a:solidFill>
              <a:latin typeface="PT Sans"/>
              <a:ea typeface="PT Sans"/>
              <a:cs typeface="PT Sans"/>
              <a:sym typeface="PT Sans"/>
            </a:endParaRPr>
          </a:p>
          <a:p>
            <a:pPr indent="0" lvl="0" marL="0" rtl="0" algn="l">
              <a:lnSpc>
                <a:spcPct val="115000"/>
              </a:lnSpc>
              <a:spcBef>
                <a:spcPts val="0"/>
              </a:spcBef>
              <a:spcAft>
                <a:spcPts val="0"/>
              </a:spcAft>
              <a:buNone/>
            </a:pPr>
            <a:r>
              <a:t/>
            </a:r>
            <a:endParaRPr sz="1100">
              <a:solidFill>
                <a:schemeClr val="dk1"/>
              </a:solidFill>
            </a:endParaRPr>
          </a:p>
          <a:p>
            <a:pPr indent="0" lvl="0" marL="0" rtl="0" algn="l">
              <a:spcBef>
                <a:spcPts val="0"/>
              </a:spcBef>
              <a:spcAft>
                <a:spcPts val="0"/>
              </a:spcAft>
              <a:buNone/>
            </a:pPr>
            <a:r>
              <a:t/>
            </a:r>
            <a:endParaRPr sz="1800">
              <a:solidFill>
                <a:schemeClr val="dk1"/>
              </a:solidFill>
              <a:latin typeface="PT Sans"/>
              <a:ea typeface="PT Sans"/>
              <a:cs typeface="PT Sans"/>
              <a:sym typeface="PT Sans"/>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0" name="Shape 160"/>
        <p:cNvGrpSpPr/>
        <p:nvPr/>
      </p:nvGrpSpPr>
      <p:grpSpPr>
        <a:xfrm>
          <a:off x="0" y="0"/>
          <a:ext cx="0" cy="0"/>
          <a:chOff x="0" y="0"/>
          <a:chExt cx="0" cy="0"/>
        </a:xfrm>
      </p:grpSpPr>
      <p:sp>
        <p:nvSpPr>
          <p:cNvPr id="161" name="Google Shape;161;p27"/>
          <p:cNvSpPr txBox="1"/>
          <p:nvPr>
            <p:ph type="title"/>
          </p:nvPr>
        </p:nvSpPr>
        <p:spPr>
          <a:xfrm>
            <a:off x="311700" y="157875"/>
            <a:ext cx="8520600" cy="5727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b="1" lang="en" sz="2200">
                <a:solidFill>
                  <a:srgbClr val="931A25"/>
                </a:solidFill>
                <a:latin typeface="PT Sans"/>
                <a:ea typeface="PT Sans"/>
                <a:cs typeface="PT Sans"/>
                <a:sym typeface="PT Sans"/>
              </a:rPr>
              <a:t>The Myth of Inevitable Extinction: </a:t>
            </a:r>
            <a:r>
              <a:rPr b="1" lang="en" sz="2200">
                <a:solidFill>
                  <a:srgbClr val="931A25"/>
                </a:solidFill>
                <a:latin typeface="PT Sans"/>
                <a:ea typeface="PT Sans"/>
                <a:cs typeface="PT Sans"/>
                <a:sym typeface="PT Sans"/>
              </a:rPr>
              <a:t>Examples</a:t>
            </a:r>
            <a:endParaRPr b="1" sz="2200">
              <a:solidFill>
                <a:srgbClr val="931A25"/>
              </a:solidFill>
              <a:latin typeface="PT Sans"/>
              <a:ea typeface="PT Sans"/>
              <a:cs typeface="PT Sans"/>
              <a:sym typeface="PT Sans"/>
            </a:endParaRPr>
          </a:p>
        </p:txBody>
      </p:sp>
      <p:pic>
        <p:nvPicPr>
          <p:cNvPr id="162" name="Google Shape;162;p27"/>
          <p:cNvPicPr preferRelativeResize="0"/>
          <p:nvPr/>
        </p:nvPicPr>
        <p:blipFill rotWithShape="1">
          <a:blip r:embed="rId3">
            <a:alphaModFix/>
          </a:blip>
          <a:srcRect b="10828" l="14153" r="8465" t="6321"/>
          <a:stretch/>
        </p:blipFill>
        <p:spPr>
          <a:xfrm>
            <a:off x="1151678" y="781200"/>
            <a:ext cx="2869901" cy="4097377"/>
          </a:xfrm>
          <a:prstGeom prst="rect">
            <a:avLst/>
          </a:prstGeom>
          <a:noFill/>
          <a:ln cap="flat" cmpd="sng" w="9525">
            <a:solidFill>
              <a:schemeClr val="dk1"/>
            </a:solidFill>
            <a:prstDash val="solid"/>
            <a:round/>
            <a:headEnd len="sm" w="sm" type="none"/>
            <a:tailEnd len="sm" w="sm" type="none"/>
          </a:ln>
        </p:spPr>
      </p:pic>
      <p:sp>
        <p:nvSpPr>
          <p:cNvPr id="163" name="Google Shape;163;p27"/>
          <p:cNvSpPr txBox="1"/>
          <p:nvPr/>
        </p:nvSpPr>
        <p:spPr>
          <a:xfrm>
            <a:off x="4021563" y="4478375"/>
            <a:ext cx="24027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i="1" lang="en">
                <a:latin typeface="PT Sans"/>
                <a:ea typeface="PT Sans"/>
                <a:cs typeface="PT Sans"/>
                <a:sym typeface="PT Sans"/>
              </a:rPr>
              <a:t>Ishi: In Two Worlds - Kroeber </a:t>
            </a:r>
            <a:endParaRPr i="1">
              <a:latin typeface="PT Sans"/>
              <a:ea typeface="PT Sans"/>
              <a:cs typeface="PT Sans"/>
              <a:sym typeface="PT Sans"/>
            </a:endParaRPr>
          </a:p>
        </p:txBody>
      </p:sp>
      <p:sp>
        <p:nvSpPr>
          <p:cNvPr id="164" name="Google Shape;164;p27"/>
          <p:cNvSpPr txBox="1"/>
          <p:nvPr/>
        </p:nvSpPr>
        <p:spPr>
          <a:xfrm>
            <a:off x="6413275" y="923238"/>
            <a:ext cx="2479200" cy="1169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600">
                <a:latin typeface="PT Sans"/>
                <a:ea typeface="PT Sans"/>
                <a:cs typeface="PT Sans"/>
                <a:sym typeface="PT Sans"/>
              </a:rPr>
              <a:t>Where do you notice the Myth of Inevitable Extinction in this example?</a:t>
            </a:r>
            <a:endParaRPr sz="1600">
              <a:latin typeface="PT Sans"/>
              <a:ea typeface="PT Sans"/>
              <a:cs typeface="PT Sans"/>
              <a:sym typeface="PT Sans"/>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8" name="Shape 168"/>
        <p:cNvGrpSpPr/>
        <p:nvPr/>
      </p:nvGrpSpPr>
      <p:grpSpPr>
        <a:xfrm>
          <a:off x="0" y="0"/>
          <a:ext cx="0" cy="0"/>
          <a:chOff x="0" y="0"/>
          <a:chExt cx="0" cy="0"/>
        </a:xfrm>
      </p:grpSpPr>
      <p:sp>
        <p:nvSpPr>
          <p:cNvPr id="169" name="Google Shape;169;p28"/>
          <p:cNvSpPr txBox="1"/>
          <p:nvPr>
            <p:ph type="title"/>
          </p:nvPr>
        </p:nvSpPr>
        <p:spPr>
          <a:xfrm>
            <a:off x="311700" y="445025"/>
            <a:ext cx="8520600" cy="5727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b="1" lang="en" sz="2200">
                <a:solidFill>
                  <a:srgbClr val="931A25"/>
                </a:solidFill>
                <a:latin typeface="PT Sans"/>
                <a:ea typeface="PT Sans"/>
                <a:cs typeface="PT Sans"/>
                <a:sym typeface="PT Sans"/>
              </a:rPr>
              <a:t>Stations: Exploring Legalized Erasure</a:t>
            </a:r>
            <a:endParaRPr b="1" sz="2200">
              <a:solidFill>
                <a:srgbClr val="931A25"/>
              </a:solidFill>
              <a:latin typeface="PT Sans"/>
              <a:ea typeface="PT Sans"/>
              <a:cs typeface="PT Sans"/>
              <a:sym typeface="PT Sans"/>
            </a:endParaRPr>
          </a:p>
        </p:txBody>
      </p:sp>
      <p:sp>
        <p:nvSpPr>
          <p:cNvPr id="170" name="Google Shape;170;p28"/>
          <p:cNvSpPr txBox="1"/>
          <p:nvPr>
            <p:ph idx="1" type="body"/>
          </p:nvPr>
        </p:nvSpPr>
        <p:spPr>
          <a:xfrm>
            <a:off x="889000" y="1138525"/>
            <a:ext cx="73383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sz="1600">
                <a:solidFill>
                  <a:schemeClr val="dk1"/>
                </a:solidFill>
                <a:latin typeface="PT Sans"/>
                <a:ea typeface="PT Sans"/>
                <a:cs typeface="PT Sans"/>
                <a:sym typeface="PT Sans"/>
              </a:rPr>
              <a:t>At each station, read the provided slide, and watch the attached video. </a:t>
            </a:r>
            <a:endParaRPr sz="1600">
              <a:solidFill>
                <a:schemeClr val="dk1"/>
              </a:solidFill>
              <a:latin typeface="PT Sans"/>
              <a:ea typeface="PT Sans"/>
              <a:cs typeface="PT Sans"/>
              <a:sym typeface="PT Sans"/>
            </a:endParaRPr>
          </a:p>
          <a:p>
            <a:pPr indent="0" lvl="0" marL="0" rtl="0" algn="l">
              <a:spcBef>
                <a:spcPts val="0"/>
              </a:spcBef>
              <a:spcAft>
                <a:spcPts val="0"/>
              </a:spcAft>
              <a:buClr>
                <a:schemeClr val="dk1"/>
              </a:buClr>
              <a:buSzPts val="1100"/>
              <a:buFont typeface="Arial"/>
              <a:buNone/>
            </a:pPr>
            <a:r>
              <a:t/>
            </a:r>
            <a:endParaRPr sz="1600">
              <a:solidFill>
                <a:schemeClr val="dk1"/>
              </a:solidFill>
              <a:latin typeface="PT Sans"/>
              <a:ea typeface="PT Sans"/>
              <a:cs typeface="PT Sans"/>
              <a:sym typeface="PT Sans"/>
            </a:endParaRPr>
          </a:p>
          <a:p>
            <a:pPr indent="0" lvl="0" marL="0" rtl="0" algn="l">
              <a:spcBef>
                <a:spcPts val="0"/>
              </a:spcBef>
              <a:spcAft>
                <a:spcPts val="0"/>
              </a:spcAft>
              <a:buClr>
                <a:schemeClr val="dk1"/>
              </a:buClr>
              <a:buSzPts val="1100"/>
              <a:buFont typeface="Arial"/>
              <a:buNone/>
            </a:pPr>
            <a:r>
              <a:rPr lang="en" sz="1600">
                <a:solidFill>
                  <a:schemeClr val="dk1"/>
                </a:solidFill>
                <a:latin typeface="PT Sans"/>
                <a:ea typeface="PT Sans"/>
                <a:cs typeface="PT Sans"/>
                <a:sym typeface="PT Sans"/>
              </a:rPr>
              <a:t>Take notes in the notetaker provided. </a:t>
            </a:r>
            <a:endParaRPr sz="1600">
              <a:solidFill>
                <a:schemeClr val="dk1"/>
              </a:solidFill>
              <a:latin typeface="PT Sans"/>
              <a:ea typeface="PT Sans"/>
              <a:cs typeface="PT Sans"/>
              <a:sym typeface="PT Sans"/>
            </a:endParaRPr>
          </a:p>
          <a:p>
            <a:pPr indent="0" lvl="0" marL="0" rtl="0" algn="l">
              <a:spcBef>
                <a:spcPts val="0"/>
              </a:spcBef>
              <a:spcAft>
                <a:spcPts val="0"/>
              </a:spcAft>
              <a:buNone/>
            </a:pPr>
            <a:r>
              <a:t/>
            </a:r>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4" name="Shape 174"/>
        <p:cNvGrpSpPr/>
        <p:nvPr/>
      </p:nvGrpSpPr>
      <p:grpSpPr>
        <a:xfrm>
          <a:off x="0" y="0"/>
          <a:ext cx="0" cy="0"/>
          <a:chOff x="0" y="0"/>
          <a:chExt cx="0" cy="0"/>
        </a:xfrm>
      </p:grpSpPr>
      <p:sp>
        <p:nvSpPr>
          <p:cNvPr id="175" name="Google Shape;175;p29"/>
          <p:cNvSpPr txBox="1"/>
          <p:nvPr>
            <p:ph type="title"/>
          </p:nvPr>
        </p:nvSpPr>
        <p:spPr>
          <a:xfrm>
            <a:off x="311700" y="172975"/>
            <a:ext cx="8520600" cy="5727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b="1" lang="en" sz="2200">
                <a:solidFill>
                  <a:srgbClr val="931A25"/>
                </a:solidFill>
                <a:latin typeface="PT Sans"/>
                <a:ea typeface="PT Sans"/>
                <a:cs typeface="PT Sans"/>
                <a:sym typeface="PT Sans"/>
              </a:rPr>
              <a:t>Station 1: California Mission System: 1769-1833</a:t>
            </a:r>
            <a:endParaRPr b="1" sz="2200">
              <a:solidFill>
                <a:srgbClr val="931A25"/>
              </a:solidFill>
              <a:latin typeface="PT Sans"/>
              <a:ea typeface="PT Sans"/>
              <a:cs typeface="PT Sans"/>
              <a:sym typeface="PT Sans"/>
            </a:endParaRPr>
          </a:p>
        </p:txBody>
      </p:sp>
      <p:sp>
        <p:nvSpPr>
          <p:cNvPr id="176" name="Google Shape;176;p29"/>
          <p:cNvSpPr txBox="1"/>
          <p:nvPr/>
        </p:nvSpPr>
        <p:spPr>
          <a:xfrm>
            <a:off x="540450" y="2787350"/>
            <a:ext cx="8063100" cy="2062500"/>
          </a:xfrm>
          <a:prstGeom prst="rect">
            <a:avLst/>
          </a:prstGeom>
          <a:noFill/>
          <a:ln>
            <a:noFill/>
          </a:ln>
        </p:spPr>
        <p:txBody>
          <a:bodyPr anchorCtr="0" anchor="t" bIns="91425" lIns="91425" spcFirstLastPara="1" rIns="91425" wrap="square" tIns="91425">
            <a:spAutoFit/>
          </a:bodyPr>
          <a:lstStyle/>
          <a:p>
            <a:pPr indent="-133350" lvl="0" marL="114300" rtl="0" algn="l">
              <a:lnSpc>
                <a:spcPct val="150000"/>
              </a:lnSpc>
              <a:spcBef>
                <a:spcPts val="0"/>
              </a:spcBef>
              <a:spcAft>
                <a:spcPts val="0"/>
              </a:spcAft>
              <a:buClr>
                <a:schemeClr val="dk1"/>
              </a:buClr>
              <a:buSzPts val="1200"/>
              <a:buFont typeface="PT Sans"/>
              <a:buChar char="●"/>
            </a:pPr>
            <a:r>
              <a:rPr lang="en" sz="1200">
                <a:solidFill>
                  <a:schemeClr val="dk1"/>
                </a:solidFill>
                <a:latin typeface="PT Sans"/>
                <a:ea typeface="PT Sans"/>
                <a:cs typeface="PT Sans"/>
                <a:sym typeface="PT Sans"/>
              </a:rPr>
              <a:t>S</a:t>
            </a:r>
            <a:r>
              <a:rPr lang="en" sz="1200">
                <a:solidFill>
                  <a:schemeClr val="dk1"/>
                </a:solidFill>
                <a:latin typeface="PT Sans"/>
                <a:ea typeface="PT Sans"/>
                <a:cs typeface="PT Sans"/>
                <a:sym typeface="PT Sans"/>
              </a:rPr>
              <a:t>panish missionaries built a series of 21 missions in California, with permission from the Catholic church </a:t>
            </a:r>
            <a:endParaRPr sz="1200">
              <a:solidFill>
                <a:schemeClr val="dk1"/>
              </a:solidFill>
              <a:latin typeface="PT Sans"/>
              <a:ea typeface="PT Sans"/>
              <a:cs typeface="PT Sans"/>
              <a:sym typeface="PT Sans"/>
            </a:endParaRPr>
          </a:p>
          <a:p>
            <a:pPr indent="-133350" lvl="0" marL="114300" rtl="0" algn="l">
              <a:lnSpc>
                <a:spcPct val="150000"/>
              </a:lnSpc>
              <a:spcBef>
                <a:spcPts val="0"/>
              </a:spcBef>
              <a:spcAft>
                <a:spcPts val="0"/>
              </a:spcAft>
              <a:buClr>
                <a:schemeClr val="dk1"/>
              </a:buClr>
              <a:buSzPts val="1200"/>
              <a:buFont typeface="PT Sans"/>
              <a:buChar char="●"/>
            </a:pPr>
            <a:r>
              <a:rPr lang="en" sz="1200">
                <a:solidFill>
                  <a:schemeClr val="dk1"/>
                </a:solidFill>
                <a:latin typeface="PT Sans"/>
                <a:ea typeface="PT Sans"/>
                <a:cs typeface="PT Sans"/>
                <a:sym typeface="PT Sans"/>
              </a:rPr>
              <a:t>Native communities were forcibly placed in missions, where they were baptized, forced into labor camps, and were not allowed to leave </a:t>
            </a:r>
            <a:endParaRPr sz="1200">
              <a:solidFill>
                <a:schemeClr val="dk1"/>
              </a:solidFill>
              <a:latin typeface="PT Sans"/>
              <a:ea typeface="PT Sans"/>
              <a:cs typeface="PT Sans"/>
              <a:sym typeface="PT Sans"/>
            </a:endParaRPr>
          </a:p>
          <a:p>
            <a:pPr indent="-133350" lvl="0" marL="114300" rtl="0" algn="l">
              <a:lnSpc>
                <a:spcPct val="150000"/>
              </a:lnSpc>
              <a:spcBef>
                <a:spcPts val="0"/>
              </a:spcBef>
              <a:spcAft>
                <a:spcPts val="0"/>
              </a:spcAft>
              <a:buClr>
                <a:schemeClr val="dk1"/>
              </a:buClr>
              <a:buSzPts val="1200"/>
              <a:buFont typeface="PT Sans"/>
              <a:buChar char="●"/>
            </a:pPr>
            <a:r>
              <a:rPr lang="en" sz="1200">
                <a:solidFill>
                  <a:schemeClr val="dk1"/>
                </a:solidFill>
                <a:latin typeface="PT Sans"/>
                <a:ea typeface="PT Sans"/>
                <a:cs typeface="PT Sans"/>
                <a:sym typeface="PT Sans"/>
              </a:rPr>
              <a:t>Languages, traditional clothing, and religious and marriage customs were forbidden. Thousands of Natives died from diseases, and over 80,000 Natives were baptized.</a:t>
            </a:r>
            <a:endParaRPr sz="1200">
              <a:solidFill>
                <a:schemeClr val="dk1"/>
              </a:solidFill>
              <a:latin typeface="PT Sans"/>
              <a:ea typeface="PT Sans"/>
              <a:cs typeface="PT Sans"/>
              <a:sym typeface="PT Sans"/>
            </a:endParaRPr>
          </a:p>
          <a:p>
            <a:pPr indent="-133350" lvl="0" marL="114300" rtl="0" algn="l">
              <a:lnSpc>
                <a:spcPct val="150000"/>
              </a:lnSpc>
              <a:spcBef>
                <a:spcPts val="0"/>
              </a:spcBef>
              <a:spcAft>
                <a:spcPts val="0"/>
              </a:spcAft>
              <a:buClr>
                <a:schemeClr val="dk1"/>
              </a:buClr>
              <a:buSzPts val="1200"/>
              <a:buFont typeface="PT Sans"/>
              <a:buChar char="●"/>
            </a:pPr>
            <a:r>
              <a:rPr lang="en" sz="1200">
                <a:solidFill>
                  <a:schemeClr val="dk1"/>
                </a:solidFill>
                <a:highlight>
                  <a:schemeClr val="lt1"/>
                </a:highlight>
                <a:latin typeface="PT Sans"/>
                <a:ea typeface="PT Sans"/>
                <a:cs typeface="PT Sans"/>
                <a:sym typeface="PT Sans"/>
              </a:rPr>
              <a:t> Native communities rebelled against the missions, and even burned some down (ie. Santa Barbara/Chumash Rebellion)</a:t>
            </a:r>
            <a:endParaRPr sz="1200">
              <a:solidFill>
                <a:schemeClr val="dk1"/>
              </a:solidFill>
              <a:highlight>
                <a:schemeClr val="lt1"/>
              </a:highlight>
              <a:latin typeface="PT Sans"/>
              <a:ea typeface="PT Sans"/>
              <a:cs typeface="PT Sans"/>
              <a:sym typeface="PT Sans"/>
            </a:endParaRPr>
          </a:p>
          <a:p>
            <a:pPr indent="0" lvl="0" marL="0" rtl="0" algn="l">
              <a:spcBef>
                <a:spcPts val="0"/>
              </a:spcBef>
              <a:spcAft>
                <a:spcPts val="0"/>
              </a:spcAft>
              <a:buNone/>
            </a:pPr>
            <a:r>
              <a:t/>
            </a:r>
            <a:endParaRPr/>
          </a:p>
        </p:txBody>
      </p:sp>
      <p:pic>
        <p:nvPicPr>
          <p:cNvPr descr="California Indians talk about historical perspectives of the Mission era.&#10;&#10;Featuring (in order of appearance):&#10;Vincent Medina, Ohlone, Assistant Curator, Mission Dolores&#10;Joseph Myers, Pomo, Board of Directors, California Indian Museum and Cultural Center&#10;Andrew Galvan, Ohlone, Curator, Mission Dolores&#10;&#10;www.cimcc.org&#10;&#10;TAGS: California, American Indian, Native American, Missions, California Missions, Mission Dolores, Fourth Grade, 4th Grade, Spanish Missions, Catholic Church, Resistance, Art, Culture, Religion, Dance, Tradition, Ritual, Mission Dolores, Ohlone, Padres, Colonization, New Spain, Baja, Alta, San Diego, Santa Barbara, Monterey, San Francisco, Russians, Fort Ross, Sir Francis Drake, England, Mexico City, Presidio" id="177" name="Google Shape;177;p29" title="California Native Perspectives">
            <a:hlinkClick r:id="rId3"/>
          </p:cNvPr>
          <p:cNvPicPr preferRelativeResize="0"/>
          <p:nvPr/>
        </p:nvPicPr>
        <p:blipFill>
          <a:blip r:embed="rId4">
            <a:alphaModFix/>
          </a:blip>
          <a:stretch>
            <a:fillRect/>
          </a:stretch>
        </p:blipFill>
        <p:spPr>
          <a:xfrm>
            <a:off x="3502913" y="883575"/>
            <a:ext cx="2138174" cy="1603625"/>
          </a:xfrm>
          <a:prstGeom prst="rect">
            <a:avLst/>
          </a:prstGeom>
          <a:noFill/>
          <a:ln>
            <a:noFill/>
          </a:ln>
        </p:spPr>
      </p:pic>
      <p:sp>
        <p:nvSpPr>
          <p:cNvPr id="178" name="Google Shape;178;p29"/>
          <p:cNvSpPr txBox="1"/>
          <p:nvPr/>
        </p:nvSpPr>
        <p:spPr>
          <a:xfrm>
            <a:off x="5702350" y="2148500"/>
            <a:ext cx="2337900" cy="338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000">
                <a:latin typeface="PT Sans"/>
                <a:ea typeface="PT Sans"/>
                <a:cs typeface="PT Sans"/>
                <a:sym typeface="PT Sans"/>
              </a:rPr>
              <a:t>Video: CIMCC</a:t>
            </a:r>
            <a:endParaRPr sz="1000">
              <a:latin typeface="PT Sans"/>
              <a:ea typeface="PT Sans"/>
              <a:cs typeface="PT Sans"/>
              <a:sym typeface="PT Sans"/>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77"/>
                                        </p:tgtEl>
                                        <p:attrNameLst>
                                          <p:attrName>style.visibility</p:attrName>
                                        </p:attrNameLst>
                                      </p:cBhvr>
                                      <p:to>
                                        <p:strVal val="visible"/>
                                      </p:to>
                                    </p:set>
                                    <p:animEffect filter="fade" transition="in">
                                      <p:cBhvr>
                                        <p:cTn dur="1000"/>
                                        <p:tgtEl>
                                          <p:spTgt spid="177"/>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2" name="Shape 182"/>
        <p:cNvGrpSpPr/>
        <p:nvPr/>
      </p:nvGrpSpPr>
      <p:grpSpPr>
        <a:xfrm>
          <a:off x="0" y="0"/>
          <a:ext cx="0" cy="0"/>
          <a:chOff x="0" y="0"/>
          <a:chExt cx="0" cy="0"/>
        </a:xfrm>
      </p:grpSpPr>
      <p:sp>
        <p:nvSpPr>
          <p:cNvPr id="183" name="Google Shape;183;p30"/>
          <p:cNvSpPr txBox="1"/>
          <p:nvPr>
            <p:ph type="title"/>
          </p:nvPr>
        </p:nvSpPr>
        <p:spPr>
          <a:xfrm>
            <a:off x="311700" y="172975"/>
            <a:ext cx="8520600" cy="5727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b="1" lang="en" sz="2200">
                <a:solidFill>
                  <a:srgbClr val="931A25"/>
                </a:solidFill>
                <a:latin typeface="PT Sans"/>
                <a:ea typeface="PT Sans"/>
                <a:cs typeface="PT Sans"/>
                <a:sym typeface="PT Sans"/>
              </a:rPr>
              <a:t>Station 3: Boarding School Era, 1879-1973</a:t>
            </a:r>
            <a:endParaRPr b="1" sz="2200">
              <a:solidFill>
                <a:srgbClr val="931A25"/>
              </a:solidFill>
              <a:latin typeface="PT Sans"/>
              <a:ea typeface="PT Sans"/>
              <a:cs typeface="PT Sans"/>
              <a:sym typeface="PT Sans"/>
            </a:endParaRPr>
          </a:p>
        </p:txBody>
      </p:sp>
      <p:sp>
        <p:nvSpPr>
          <p:cNvPr id="184" name="Google Shape;184;p30"/>
          <p:cNvSpPr txBox="1"/>
          <p:nvPr/>
        </p:nvSpPr>
        <p:spPr>
          <a:xfrm>
            <a:off x="934800" y="2571750"/>
            <a:ext cx="7274400" cy="2031900"/>
          </a:xfrm>
          <a:prstGeom prst="rect">
            <a:avLst/>
          </a:prstGeom>
          <a:noFill/>
          <a:ln>
            <a:noFill/>
          </a:ln>
        </p:spPr>
        <p:txBody>
          <a:bodyPr anchorCtr="0" anchor="t" bIns="91425" lIns="91425" spcFirstLastPara="1" rIns="91425" wrap="square" tIns="91425">
            <a:spAutoFit/>
          </a:bodyPr>
          <a:lstStyle/>
          <a:p>
            <a:pPr indent="0" lvl="0" marL="0" rtl="0" algn="l">
              <a:lnSpc>
                <a:spcPct val="150000"/>
              </a:lnSpc>
              <a:spcBef>
                <a:spcPts val="0"/>
              </a:spcBef>
              <a:spcAft>
                <a:spcPts val="0"/>
              </a:spcAft>
              <a:buNone/>
            </a:pPr>
            <a:r>
              <a:t/>
            </a:r>
            <a:endParaRPr sz="1200">
              <a:solidFill>
                <a:schemeClr val="dk1"/>
              </a:solidFill>
              <a:latin typeface="PT Sans"/>
              <a:ea typeface="PT Sans"/>
              <a:cs typeface="PT Sans"/>
              <a:sym typeface="PT Sans"/>
            </a:endParaRPr>
          </a:p>
          <a:p>
            <a:pPr indent="-133350" lvl="0" marL="114300" rtl="0" algn="l">
              <a:lnSpc>
                <a:spcPct val="150000"/>
              </a:lnSpc>
              <a:spcBef>
                <a:spcPts val="0"/>
              </a:spcBef>
              <a:spcAft>
                <a:spcPts val="0"/>
              </a:spcAft>
              <a:buClr>
                <a:schemeClr val="dk1"/>
              </a:buClr>
              <a:buSzPts val="1200"/>
              <a:buChar char="●"/>
            </a:pPr>
            <a:r>
              <a:rPr lang="en" sz="1200">
                <a:solidFill>
                  <a:schemeClr val="dk1"/>
                </a:solidFill>
                <a:latin typeface="PT Sans"/>
                <a:ea typeface="PT Sans"/>
                <a:cs typeface="PT Sans"/>
                <a:sym typeface="PT Sans"/>
              </a:rPr>
              <a:t>Thousands of Native children were forcibly removed from their families, forbidden the use of their Native languages or cultures, and converted to Christianity</a:t>
            </a:r>
            <a:endParaRPr sz="1200">
              <a:solidFill>
                <a:schemeClr val="dk1"/>
              </a:solidFill>
              <a:latin typeface="PT Sans"/>
              <a:ea typeface="PT Sans"/>
              <a:cs typeface="PT Sans"/>
              <a:sym typeface="PT Sans"/>
            </a:endParaRPr>
          </a:p>
          <a:p>
            <a:pPr indent="-133350" lvl="0" marL="114300" rtl="0" algn="l">
              <a:lnSpc>
                <a:spcPct val="150000"/>
              </a:lnSpc>
              <a:spcBef>
                <a:spcPts val="0"/>
              </a:spcBef>
              <a:spcAft>
                <a:spcPts val="0"/>
              </a:spcAft>
              <a:buClr>
                <a:schemeClr val="dk1"/>
              </a:buClr>
              <a:buSzPts val="1200"/>
              <a:buChar char="●"/>
            </a:pPr>
            <a:r>
              <a:rPr lang="en" sz="1200">
                <a:solidFill>
                  <a:schemeClr val="dk1"/>
                </a:solidFill>
                <a:latin typeface="PT Sans"/>
                <a:ea typeface="PT Sans"/>
                <a:cs typeface="PT Sans"/>
                <a:sym typeface="PT Sans"/>
              </a:rPr>
              <a:t>Many children died or never returned home, and those who did were often culturally distanced from their families</a:t>
            </a:r>
            <a:endParaRPr sz="1200">
              <a:solidFill>
                <a:schemeClr val="dk1"/>
              </a:solidFill>
              <a:latin typeface="PT Sans"/>
              <a:ea typeface="PT Sans"/>
              <a:cs typeface="PT Sans"/>
              <a:sym typeface="PT Sans"/>
            </a:endParaRPr>
          </a:p>
          <a:p>
            <a:pPr indent="-133350" lvl="0" marL="114300" rtl="0" algn="l">
              <a:lnSpc>
                <a:spcPct val="150000"/>
              </a:lnSpc>
              <a:spcBef>
                <a:spcPts val="0"/>
              </a:spcBef>
              <a:spcAft>
                <a:spcPts val="0"/>
              </a:spcAft>
              <a:buClr>
                <a:schemeClr val="dk1"/>
              </a:buClr>
              <a:buSzPts val="1200"/>
              <a:buFont typeface="PT Sans"/>
              <a:buChar char="●"/>
            </a:pPr>
            <a:r>
              <a:rPr lang="en" sz="1200">
                <a:solidFill>
                  <a:schemeClr val="dk1"/>
                </a:solidFill>
                <a:latin typeface="PT Sans"/>
                <a:ea typeface="PT Sans"/>
                <a:cs typeface="PT Sans"/>
                <a:sym typeface="PT Sans"/>
              </a:rPr>
              <a:t>Richard Pratt is famous for the quote “Kill the indian, save the man” in relation to this movement.</a:t>
            </a:r>
            <a:endParaRPr sz="1200">
              <a:solidFill>
                <a:schemeClr val="dk1"/>
              </a:solidFill>
              <a:latin typeface="PT Sans"/>
              <a:ea typeface="PT Sans"/>
              <a:cs typeface="PT Sans"/>
              <a:sym typeface="PT Sans"/>
            </a:endParaRPr>
          </a:p>
          <a:p>
            <a:pPr indent="0" lvl="0" marL="457200" rtl="0" algn="l">
              <a:lnSpc>
                <a:spcPct val="150000"/>
              </a:lnSpc>
              <a:spcBef>
                <a:spcPts val="0"/>
              </a:spcBef>
              <a:spcAft>
                <a:spcPts val="0"/>
              </a:spcAft>
              <a:buNone/>
            </a:pPr>
            <a:r>
              <a:t/>
            </a:r>
            <a:endParaRPr sz="1200">
              <a:latin typeface="PT Sans"/>
              <a:ea typeface="PT Sans"/>
              <a:cs typeface="PT Sans"/>
              <a:sym typeface="PT Sans"/>
            </a:endParaRPr>
          </a:p>
        </p:txBody>
      </p:sp>
      <p:pic>
        <p:nvPicPr>
          <p:cNvPr descr="The long and brutal history of the US trying to “kill the Indian and save the man”.&#10;&#10;Help our reporting on hidden histories. Submit a story idea here: http://bit.ly/2RhjxMy&#10;&#10;Toward the end of the 19th century, the US took thousands of Native American children and enrolled them in off-reservation boarding schools, stripping them of their cultures and languages. Yet decades later as the US phased out the schools, following years of indigenous activism, it found a new way to assimilate Native American children: promoting their adoption into white families. Watch the episode to find out how these two distinct eras in US history have had lasting impacts on Native American families.&#10;&#10;In the Vox series Missing Chapter, Vox Senior Producer Ranjani Chakraborty revisits underreported and often overlooked moments from the past to give context to the present. Join her as she covers the histories that are often left out of our textbooks. Our first season tackles stories of racial injustice, political conflicts, even the hidden history of US medical experimentation.&#10;&#10;Have an idea for a story that Ranjani should investigate for Missing Chapter? Send it to her via this form! http://bit.ly/2RhjxMy&#10;&#10;Sign up for the Missing Chapter newsletter to stay up to date with the series:  https://vox.com/missing-chapter&#10;&#10;Explore the full Missing Chapter playlist, including episodes, a creator Q&amp;A, and more! https://www.youtube.com/playlist?list=PLJ8cMiYb3G5fR2kt0L4Nihvel4pEDw9od&#10;&#10;And to learn more, check out some of our sources below:&#10;&#10;The National Native American Boarding School Healing Coalition https://boardingschoolhealing.org/ and their primer on American Indian and&#10;Alaska Native Boarding Schools in the US: https://engagement.umn.edu/sites/engagement.umn.edu/files/NABS%20Healing%20Voices_Vol%201_FINAL_Spreads%20for%20web.pdf&#10;&#10;A Generation Removed by Margaret D. Jacobs:&#10;https://www.nebraskapress.unl.edu/university-of-nebraska-press/9780803255364/&#10;&#10;The National Indian Child Welfare Association’s background on the Indian Child Welfare Act:&#10;https://www.nicwa.org/about-icwa/&#10;&#10;Maps: &#10;1776 - 1880 here: https://www.davidrumsey.com/luna/servlet/detail/RUMSEY~8~1~238678~5511614:Indian-Land-Cessions-&#10;1930 here: https://www.davidrumsey.com/luna/servlet/detail/RUMSEY~8~1~248302~5516048&#10;&#10;First Nations Repatriation Institute: http://wearecominghome.com&#10;&#10;An in-depth documentary about Native American child separation: https://upstanderproject.org/dawnland&#10;&#10;Vox.com is a news website that helps you cut through the noise and understand what's really driving the events in the headlines. Check out http://www.vox.com.&#10;&#10;Watch our full video catalog: http://goo.gl/IZONyE&#10;Follow Vox on Facebook: http://goo.gl/U2g06o&#10;Or Twitter: http://goo.gl/XFrZ5H" id="185" name="Google Shape;185;p30" title="How the US stole thousands of Native American children">
            <a:hlinkClick r:id="rId3"/>
          </p:cNvPr>
          <p:cNvPicPr preferRelativeResize="0"/>
          <p:nvPr/>
        </p:nvPicPr>
        <p:blipFill>
          <a:blip r:embed="rId4">
            <a:alphaModFix/>
          </a:blip>
          <a:stretch>
            <a:fillRect/>
          </a:stretch>
        </p:blipFill>
        <p:spPr>
          <a:xfrm>
            <a:off x="3453587" y="894125"/>
            <a:ext cx="2236825" cy="1677625"/>
          </a:xfrm>
          <a:prstGeom prst="rect">
            <a:avLst/>
          </a:prstGeom>
          <a:noFill/>
          <a:ln>
            <a:noFill/>
          </a:ln>
        </p:spPr>
      </p:pic>
      <p:sp>
        <p:nvSpPr>
          <p:cNvPr id="186" name="Google Shape;186;p30"/>
          <p:cNvSpPr txBox="1"/>
          <p:nvPr/>
        </p:nvSpPr>
        <p:spPr>
          <a:xfrm>
            <a:off x="5679725" y="2330750"/>
            <a:ext cx="1455000" cy="338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000">
                <a:latin typeface="PT Sans"/>
                <a:ea typeface="PT Sans"/>
                <a:cs typeface="PT Sans"/>
                <a:sym typeface="PT Sans"/>
              </a:rPr>
              <a:t>Video: Vox</a:t>
            </a:r>
            <a:endParaRPr sz="1000">
              <a:latin typeface="PT Sans"/>
              <a:ea typeface="PT Sans"/>
              <a:cs typeface="PT Sans"/>
              <a:sym typeface="PT Sans"/>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85"/>
                                        </p:tgtEl>
                                        <p:attrNameLst>
                                          <p:attrName>style.visibility</p:attrName>
                                        </p:attrNameLst>
                                      </p:cBhvr>
                                      <p:to>
                                        <p:strVal val="visible"/>
                                      </p:to>
                                    </p:set>
                                    <p:animEffect filter="fade" transition="in">
                                      <p:cBhvr>
                                        <p:cTn dur="1000"/>
                                        <p:tgtEl>
                                          <p:spTgt spid="185"/>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0" name="Shape 190"/>
        <p:cNvGrpSpPr/>
        <p:nvPr/>
      </p:nvGrpSpPr>
      <p:grpSpPr>
        <a:xfrm>
          <a:off x="0" y="0"/>
          <a:ext cx="0" cy="0"/>
          <a:chOff x="0" y="0"/>
          <a:chExt cx="0" cy="0"/>
        </a:xfrm>
      </p:grpSpPr>
      <p:sp>
        <p:nvSpPr>
          <p:cNvPr id="191" name="Google Shape;191;p31"/>
          <p:cNvSpPr txBox="1"/>
          <p:nvPr>
            <p:ph type="title"/>
          </p:nvPr>
        </p:nvSpPr>
        <p:spPr>
          <a:xfrm>
            <a:off x="311700" y="172975"/>
            <a:ext cx="8520600" cy="5727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b="1" lang="en" sz="2200">
                <a:solidFill>
                  <a:srgbClr val="931A25"/>
                </a:solidFill>
                <a:latin typeface="PT Sans"/>
                <a:ea typeface="PT Sans"/>
                <a:cs typeface="PT Sans"/>
                <a:sym typeface="PT Sans"/>
              </a:rPr>
              <a:t>Station 3: Act for the Governance and Protection of Indians, 1850</a:t>
            </a:r>
            <a:endParaRPr b="1" sz="2200">
              <a:solidFill>
                <a:srgbClr val="931A25"/>
              </a:solidFill>
              <a:latin typeface="PT Sans"/>
              <a:ea typeface="PT Sans"/>
              <a:cs typeface="PT Sans"/>
              <a:sym typeface="PT Sans"/>
            </a:endParaRPr>
          </a:p>
        </p:txBody>
      </p:sp>
      <p:sp>
        <p:nvSpPr>
          <p:cNvPr id="192" name="Google Shape;192;p31"/>
          <p:cNvSpPr txBox="1"/>
          <p:nvPr/>
        </p:nvSpPr>
        <p:spPr>
          <a:xfrm>
            <a:off x="537900" y="2661200"/>
            <a:ext cx="8068200" cy="1369800"/>
          </a:xfrm>
          <a:prstGeom prst="rect">
            <a:avLst/>
          </a:prstGeom>
          <a:noFill/>
          <a:ln>
            <a:noFill/>
          </a:ln>
        </p:spPr>
        <p:txBody>
          <a:bodyPr anchorCtr="0" anchor="t" bIns="91425" lIns="91425" spcFirstLastPara="1" rIns="91425" wrap="square" tIns="91425">
            <a:spAutoFit/>
          </a:bodyPr>
          <a:lstStyle/>
          <a:p>
            <a:pPr indent="-146050" lvl="0" marL="114300" rtl="0" algn="l">
              <a:lnSpc>
                <a:spcPct val="150000"/>
              </a:lnSpc>
              <a:spcBef>
                <a:spcPts val="0"/>
              </a:spcBef>
              <a:spcAft>
                <a:spcPts val="0"/>
              </a:spcAft>
              <a:buClr>
                <a:schemeClr val="dk1"/>
              </a:buClr>
              <a:buSzPts val="1400"/>
              <a:buFont typeface="PT Sans"/>
              <a:buChar char="●"/>
            </a:pPr>
            <a:r>
              <a:rPr lang="en">
                <a:solidFill>
                  <a:schemeClr val="dk1"/>
                </a:solidFill>
                <a:latin typeface="PT Sans"/>
                <a:ea typeface="PT Sans"/>
                <a:cs typeface="PT Sans"/>
                <a:sym typeface="PT Sans"/>
              </a:rPr>
              <a:t>A</a:t>
            </a:r>
            <a:r>
              <a:rPr lang="en">
                <a:solidFill>
                  <a:schemeClr val="dk1"/>
                </a:solidFill>
                <a:latin typeface="PT Sans"/>
                <a:ea typeface="PT Sans"/>
                <a:cs typeface="PT Sans"/>
                <a:sym typeface="PT Sans"/>
              </a:rPr>
              <a:t>n act that legalized the indentured servitude of Native people to white settler families</a:t>
            </a:r>
            <a:endParaRPr>
              <a:solidFill>
                <a:schemeClr val="dk1"/>
              </a:solidFill>
              <a:latin typeface="PT Sans"/>
              <a:ea typeface="PT Sans"/>
              <a:cs typeface="PT Sans"/>
              <a:sym typeface="PT Sans"/>
            </a:endParaRPr>
          </a:p>
          <a:p>
            <a:pPr indent="-146050" lvl="0" marL="114300" rtl="0" algn="l">
              <a:lnSpc>
                <a:spcPct val="150000"/>
              </a:lnSpc>
              <a:spcBef>
                <a:spcPts val="0"/>
              </a:spcBef>
              <a:spcAft>
                <a:spcPts val="0"/>
              </a:spcAft>
              <a:buClr>
                <a:schemeClr val="dk1"/>
              </a:buClr>
              <a:buSzPts val="1400"/>
              <a:buFont typeface="PT Sans"/>
              <a:buChar char="●"/>
            </a:pPr>
            <a:r>
              <a:rPr lang="en">
                <a:solidFill>
                  <a:schemeClr val="dk1"/>
                </a:solidFill>
                <a:latin typeface="PT Sans"/>
                <a:ea typeface="PT Sans"/>
                <a:cs typeface="PT Sans"/>
                <a:sym typeface="PT Sans"/>
              </a:rPr>
              <a:t>At the time, Native people did not have their citizenship, could not vote, and could not testify in court</a:t>
            </a:r>
            <a:endParaRPr>
              <a:solidFill>
                <a:schemeClr val="dk1"/>
              </a:solidFill>
              <a:latin typeface="PT Sans"/>
              <a:ea typeface="PT Sans"/>
              <a:cs typeface="PT Sans"/>
              <a:sym typeface="PT Sans"/>
            </a:endParaRPr>
          </a:p>
          <a:p>
            <a:pPr indent="-146050" lvl="0" marL="114300" rtl="0" algn="l">
              <a:lnSpc>
                <a:spcPct val="150000"/>
              </a:lnSpc>
              <a:spcBef>
                <a:spcPts val="0"/>
              </a:spcBef>
              <a:spcAft>
                <a:spcPts val="0"/>
              </a:spcAft>
              <a:buClr>
                <a:schemeClr val="dk1"/>
              </a:buClr>
              <a:buSzPts val="1400"/>
              <a:buFont typeface="PT Sans"/>
              <a:buChar char="●"/>
            </a:pPr>
            <a:r>
              <a:rPr lang="en">
                <a:solidFill>
                  <a:schemeClr val="dk1"/>
                </a:solidFill>
                <a:latin typeface="PT Sans"/>
                <a:ea typeface="PT Sans"/>
                <a:cs typeface="PT Sans"/>
                <a:sym typeface="PT Sans"/>
              </a:rPr>
              <a:t>The act led to increased violence against Native people, which eventually led to a state sanctioned genocide, where settlers were paid by the California government to murder Native people. </a:t>
            </a:r>
            <a:endParaRPr>
              <a:latin typeface="PT Sans"/>
              <a:ea typeface="PT Sans"/>
              <a:cs typeface="PT Sans"/>
              <a:sym typeface="PT Sans"/>
            </a:endParaRPr>
          </a:p>
        </p:txBody>
      </p:sp>
      <p:sp>
        <p:nvSpPr>
          <p:cNvPr id="193" name="Google Shape;193;p31"/>
          <p:cNvSpPr txBox="1"/>
          <p:nvPr/>
        </p:nvSpPr>
        <p:spPr>
          <a:xfrm>
            <a:off x="58075" y="4489400"/>
            <a:ext cx="5521200" cy="4926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000">
                <a:latin typeface="PT Sans"/>
                <a:ea typeface="PT Sans"/>
                <a:cs typeface="PT Sans"/>
                <a:sym typeface="PT Sans"/>
              </a:rPr>
              <a:t>A detailed history can be </a:t>
            </a:r>
            <a:r>
              <a:rPr lang="en" sz="1000">
                <a:latin typeface="PT Sans"/>
                <a:ea typeface="PT Sans"/>
                <a:cs typeface="PT Sans"/>
                <a:sym typeface="PT Sans"/>
              </a:rPr>
              <a:t>found in </a:t>
            </a:r>
            <a:r>
              <a:rPr lang="en" sz="1000">
                <a:solidFill>
                  <a:srgbClr val="222222"/>
                </a:solidFill>
                <a:highlight>
                  <a:srgbClr val="FFFFFF"/>
                </a:highlight>
                <a:latin typeface="PT Sans"/>
                <a:ea typeface="PT Sans"/>
                <a:cs typeface="PT Sans"/>
                <a:sym typeface="PT Sans"/>
              </a:rPr>
              <a:t>Murder State: California's Native American Genocide, 1846-1873, by Brendan C. Lindsay</a:t>
            </a:r>
            <a:endParaRPr sz="1000">
              <a:latin typeface="PT Sans"/>
              <a:ea typeface="PT Sans"/>
              <a:cs typeface="PT Sans"/>
              <a:sym typeface="PT Sans"/>
            </a:endParaRPr>
          </a:p>
        </p:txBody>
      </p:sp>
      <p:pic>
        <p:nvPicPr>
          <p:cNvPr descr="Beneath the promise of gold in California in the late 1840s and early 1850s, white settlers were well armed and prepared to kill Native Americans who lived there. These violent attacks against Native Americans were often supported and funded by the state's newly created government. To uncover more details about the gold rush, we spoke with Jayden Lim and Nicole Myers-Lim of the California Indian Museum and Benjamin Madley, author of &quot;An American Genocide.&quot;&#10;&#10;For more information on California Native Americans: &#10;Vine Deloria Jr.&#10;https://www.goodreads.com/author/show/6729028.Vine_Deloria_Jr_&#10;Edward Castillo&#10;https://www.goodreads.com/author/show/1820619.Edward_D_Castillo&#10;California Native American Heritage Commission&#10;http://nahc.ca.gov/resources/california-indian-history/&#10;&#10;------------------------------------------------------&#10;&#10;#CaliforniaGoldRush #USHistory #InsiderNews&#10;&#10;Insider's mission is to inform and inspire. &#10;&#10;Subscribe to our channel and visit us at: https://www.insider.com/news&#10;Insider on Facebook: https://www.facebook.com/insider/&#10;Insider on Twitter: https://twitter.com/insidernews&#10;Insider on Instagram: https://www.instagram.com/insider/&#10;Insider on Snapchat: https://www.snapchat.com/discover/Insider/4020934530&#10;Insider on Amazon Prime: https://www.amazon.com/v/thisisinsider&#10;Insider on TikTok: https://www.tiktok.com/@insider&#10;&#10;Why The Gold Rush Is One Of The Darkest Moments In US History | Whitewashed" id="194" name="Google Shape;194;p31" title="Why The Gold Rush Is One Of The Darkest Moments In US History | Whitewashed">
            <a:hlinkClick r:id="rId3"/>
          </p:cNvPr>
          <p:cNvPicPr preferRelativeResize="0"/>
          <p:nvPr/>
        </p:nvPicPr>
        <p:blipFill>
          <a:blip r:embed="rId4">
            <a:alphaModFix/>
          </a:blip>
          <a:stretch>
            <a:fillRect/>
          </a:stretch>
        </p:blipFill>
        <p:spPr>
          <a:xfrm>
            <a:off x="3538546" y="928365"/>
            <a:ext cx="2066908" cy="1550150"/>
          </a:xfrm>
          <a:prstGeom prst="rect">
            <a:avLst/>
          </a:prstGeom>
          <a:noFill/>
          <a:ln>
            <a:noFill/>
          </a:ln>
        </p:spPr>
      </p:pic>
      <p:sp>
        <p:nvSpPr>
          <p:cNvPr id="195" name="Google Shape;195;p31"/>
          <p:cNvSpPr txBox="1"/>
          <p:nvPr/>
        </p:nvSpPr>
        <p:spPr>
          <a:xfrm>
            <a:off x="5605450" y="2139825"/>
            <a:ext cx="2372100" cy="338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000">
                <a:latin typeface="PT Sans"/>
                <a:ea typeface="PT Sans"/>
                <a:cs typeface="PT Sans"/>
                <a:sym typeface="PT Sans"/>
              </a:rPr>
              <a:t>Video: Insider News, featuring CIMCC</a:t>
            </a:r>
            <a:endParaRPr sz="1000">
              <a:latin typeface="PT Sans"/>
              <a:ea typeface="PT Sans"/>
              <a:cs typeface="PT Sans"/>
              <a:sym typeface="PT Sans"/>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94"/>
                                        </p:tgtEl>
                                        <p:attrNameLst>
                                          <p:attrName>style.visibility</p:attrName>
                                        </p:attrNameLst>
                                      </p:cBhvr>
                                      <p:to>
                                        <p:strVal val="visible"/>
                                      </p:to>
                                    </p:set>
                                    <p:animEffect filter="fade" transition="in">
                                      <p:cBhvr>
                                        <p:cTn dur="1000"/>
                                        <p:tgtEl>
                                          <p:spTgt spid="194"/>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2" name="Shape 62"/>
        <p:cNvGrpSpPr/>
        <p:nvPr/>
      </p:nvGrpSpPr>
      <p:grpSpPr>
        <a:xfrm>
          <a:off x="0" y="0"/>
          <a:ext cx="0" cy="0"/>
          <a:chOff x="0" y="0"/>
          <a:chExt cx="0" cy="0"/>
        </a:xfrm>
      </p:grpSpPr>
      <p:sp>
        <p:nvSpPr>
          <p:cNvPr id="63" name="Google Shape;63;p14"/>
          <p:cNvSpPr txBox="1"/>
          <p:nvPr>
            <p:ph type="title"/>
          </p:nvPr>
        </p:nvSpPr>
        <p:spPr>
          <a:xfrm>
            <a:off x="311700" y="2150850"/>
            <a:ext cx="8520600" cy="8418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b="1" lang="en" sz="2800">
                <a:solidFill>
                  <a:srgbClr val="931A25"/>
                </a:solidFill>
                <a:latin typeface="PT Sans"/>
                <a:ea typeface="PT Sans"/>
                <a:cs typeface="PT Sans"/>
                <a:sym typeface="PT Sans"/>
              </a:rPr>
              <a:t>Lesson 2: The Myth of Inevitable Extinction</a:t>
            </a:r>
            <a:endParaRPr sz="2800">
              <a:solidFill>
                <a:srgbClr val="931A25"/>
              </a:solidFill>
              <a:latin typeface="PT Sans"/>
              <a:ea typeface="PT Sans"/>
              <a:cs typeface="PT Sans"/>
              <a:sym typeface="PT Sans"/>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9" name="Shape 199"/>
        <p:cNvGrpSpPr/>
        <p:nvPr/>
      </p:nvGrpSpPr>
      <p:grpSpPr>
        <a:xfrm>
          <a:off x="0" y="0"/>
          <a:ext cx="0" cy="0"/>
          <a:chOff x="0" y="0"/>
          <a:chExt cx="0" cy="0"/>
        </a:xfrm>
      </p:grpSpPr>
      <p:sp>
        <p:nvSpPr>
          <p:cNvPr id="200" name="Google Shape;200;p32"/>
          <p:cNvSpPr txBox="1"/>
          <p:nvPr>
            <p:ph type="title"/>
          </p:nvPr>
        </p:nvSpPr>
        <p:spPr>
          <a:xfrm>
            <a:off x="311700" y="445025"/>
            <a:ext cx="8520600" cy="5727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b="1" lang="en" sz="2200">
                <a:solidFill>
                  <a:srgbClr val="931A25"/>
                </a:solidFill>
                <a:latin typeface="PT Sans"/>
                <a:ea typeface="PT Sans"/>
                <a:cs typeface="PT Sans"/>
                <a:sym typeface="PT Sans"/>
              </a:rPr>
              <a:t>Wrap Up:</a:t>
            </a:r>
            <a:endParaRPr b="1" sz="2200">
              <a:solidFill>
                <a:srgbClr val="931A25"/>
              </a:solidFill>
              <a:latin typeface="PT Sans"/>
              <a:ea typeface="PT Sans"/>
              <a:cs typeface="PT Sans"/>
              <a:sym typeface="PT Sans"/>
            </a:endParaRPr>
          </a:p>
        </p:txBody>
      </p:sp>
      <p:sp>
        <p:nvSpPr>
          <p:cNvPr id="201" name="Google Shape;201;p32"/>
          <p:cNvSpPr txBox="1"/>
          <p:nvPr>
            <p:ph idx="1" type="body"/>
          </p:nvPr>
        </p:nvSpPr>
        <p:spPr>
          <a:xfrm>
            <a:off x="925325" y="1152475"/>
            <a:ext cx="7290300" cy="3416400"/>
          </a:xfrm>
          <a:prstGeom prst="rect">
            <a:avLst/>
          </a:prstGeom>
        </p:spPr>
        <p:txBody>
          <a:bodyPr anchorCtr="0" anchor="t" bIns="91425" lIns="91425" spcFirstLastPara="1" rIns="91425" wrap="square" tIns="91425">
            <a:noAutofit/>
          </a:bodyPr>
          <a:lstStyle/>
          <a:p>
            <a:pPr indent="-330200" lvl="0" marL="457200" rtl="0" algn="l">
              <a:spcBef>
                <a:spcPts val="0"/>
              </a:spcBef>
              <a:spcAft>
                <a:spcPts val="0"/>
              </a:spcAft>
              <a:buClr>
                <a:schemeClr val="dk1"/>
              </a:buClr>
              <a:buSzPts val="1600"/>
              <a:buFont typeface="PT Sans"/>
              <a:buAutoNum type="arabicPeriod"/>
            </a:pPr>
            <a:r>
              <a:rPr lang="en" sz="1600">
                <a:solidFill>
                  <a:schemeClr val="dk1"/>
                </a:solidFill>
                <a:latin typeface="PT Sans"/>
                <a:ea typeface="PT Sans"/>
                <a:cs typeface="PT Sans"/>
                <a:sym typeface="PT Sans"/>
              </a:rPr>
              <a:t>How did settler communities in California attempt to erase the Native community?</a:t>
            </a:r>
            <a:endParaRPr sz="1600">
              <a:solidFill>
                <a:schemeClr val="dk1"/>
              </a:solidFill>
              <a:latin typeface="PT Sans"/>
              <a:ea typeface="PT Sans"/>
              <a:cs typeface="PT Sans"/>
              <a:sym typeface="PT Sans"/>
            </a:endParaRPr>
          </a:p>
          <a:p>
            <a:pPr indent="0" lvl="0" marL="457200" rtl="0" algn="l">
              <a:spcBef>
                <a:spcPts val="0"/>
              </a:spcBef>
              <a:spcAft>
                <a:spcPts val="0"/>
              </a:spcAft>
              <a:buNone/>
            </a:pPr>
            <a:r>
              <a:t/>
            </a:r>
            <a:endParaRPr sz="1600">
              <a:solidFill>
                <a:schemeClr val="dk1"/>
              </a:solidFill>
              <a:latin typeface="PT Sans"/>
              <a:ea typeface="PT Sans"/>
              <a:cs typeface="PT Sans"/>
              <a:sym typeface="PT Sans"/>
            </a:endParaRPr>
          </a:p>
          <a:p>
            <a:pPr indent="-330200" lvl="0" marL="457200" rtl="0" algn="l">
              <a:spcBef>
                <a:spcPts val="0"/>
              </a:spcBef>
              <a:spcAft>
                <a:spcPts val="0"/>
              </a:spcAft>
              <a:buClr>
                <a:schemeClr val="dk1"/>
              </a:buClr>
              <a:buSzPts val="1600"/>
              <a:buFont typeface="PT Sans"/>
              <a:buAutoNum type="arabicPeriod"/>
            </a:pPr>
            <a:r>
              <a:rPr lang="en" sz="1600">
                <a:solidFill>
                  <a:schemeClr val="dk1"/>
                </a:solidFill>
                <a:latin typeface="PT Sans"/>
                <a:ea typeface="PT Sans"/>
                <a:cs typeface="PT Sans"/>
                <a:sym typeface="PT Sans"/>
              </a:rPr>
              <a:t>Do the videos conflict with any history you have learned in school/museums/pop culture/etc.?</a:t>
            </a:r>
            <a:endParaRPr sz="1600">
              <a:solidFill>
                <a:schemeClr val="dk1"/>
              </a:solidFill>
              <a:latin typeface="PT Sans"/>
              <a:ea typeface="PT Sans"/>
              <a:cs typeface="PT Sans"/>
              <a:sym typeface="PT Sans"/>
            </a:endParaRPr>
          </a:p>
          <a:p>
            <a:pPr indent="0" lvl="0" marL="457200" rtl="0" algn="l">
              <a:spcBef>
                <a:spcPts val="0"/>
              </a:spcBef>
              <a:spcAft>
                <a:spcPts val="0"/>
              </a:spcAft>
              <a:buNone/>
            </a:pPr>
            <a:r>
              <a:t/>
            </a:r>
            <a:endParaRPr sz="1600">
              <a:solidFill>
                <a:schemeClr val="dk1"/>
              </a:solidFill>
              <a:latin typeface="PT Sans"/>
              <a:ea typeface="PT Sans"/>
              <a:cs typeface="PT Sans"/>
              <a:sym typeface="PT Sans"/>
            </a:endParaRPr>
          </a:p>
          <a:p>
            <a:pPr indent="-330200" lvl="0" marL="457200" rtl="0" algn="l">
              <a:spcBef>
                <a:spcPts val="0"/>
              </a:spcBef>
              <a:spcAft>
                <a:spcPts val="0"/>
              </a:spcAft>
              <a:buClr>
                <a:schemeClr val="dk1"/>
              </a:buClr>
              <a:buSzPts val="1600"/>
              <a:buFont typeface="PT Sans"/>
              <a:buAutoNum type="arabicPeriod"/>
            </a:pPr>
            <a:r>
              <a:rPr lang="en" sz="1600">
                <a:solidFill>
                  <a:schemeClr val="dk1"/>
                </a:solidFill>
                <a:latin typeface="PT Sans"/>
                <a:ea typeface="PT Sans"/>
                <a:cs typeface="PT Sans"/>
                <a:sym typeface="PT Sans"/>
              </a:rPr>
              <a:t>What most surprised you about the videos you watched? What do you wonder?</a:t>
            </a:r>
            <a:endParaRPr sz="1600">
              <a:solidFill>
                <a:schemeClr val="dk1"/>
              </a:solidFill>
              <a:latin typeface="PT Sans"/>
              <a:ea typeface="PT Sans"/>
              <a:cs typeface="PT Sans"/>
              <a:sym typeface="PT Sans"/>
            </a:endParaRPr>
          </a:p>
          <a:p>
            <a:pPr indent="0" lvl="0" marL="0" rtl="0" algn="l">
              <a:spcBef>
                <a:spcPts val="0"/>
              </a:spcBef>
              <a:spcAft>
                <a:spcPts val="0"/>
              </a:spcAft>
              <a:buNone/>
            </a:pPr>
            <a:r>
              <a:t/>
            </a:r>
            <a:endParaRPr sz="2200">
              <a:latin typeface="PT Sans"/>
              <a:ea typeface="PT Sans"/>
              <a:cs typeface="PT Sans"/>
              <a:sym typeface="PT Sans"/>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5" name="Shape 205"/>
        <p:cNvGrpSpPr/>
        <p:nvPr/>
      </p:nvGrpSpPr>
      <p:grpSpPr>
        <a:xfrm>
          <a:off x="0" y="0"/>
          <a:ext cx="0" cy="0"/>
          <a:chOff x="0" y="0"/>
          <a:chExt cx="0" cy="0"/>
        </a:xfrm>
      </p:grpSpPr>
      <p:sp>
        <p:nvSpPr>
          <p:cNvPr id="206" name="Google Shape;206;p33"/>
          <p:cNvSpPr txBox="1"/>
          <p:nvPr>
            <p:ph type="title"/>
          </p:nvPr>
        </p:nvSpPr>
        <p:spPr>
          <a:xfrm>
            <a:off x="311700" y="368825"/>
            <a:ext cx="8520600" cy="5727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b="1" lang="en" sz="2800">
                <a:solidFill>
                  <a:srgbClr val="931A25"/>
                </a:solidFill>
                <a:latin typeface="PT Sans"/>
                <a:ea typeface="PT Sans"/>
                <a:cs typeface="PT Sans"/>
                <a:sym typeface="PT Sans"/>
              </a:rPr>
              <a:t>Standards and Takeaways</a:t>
            </a:r>
            <a:endParaRPr b="1" sz="2800">
              <a:solidFill>
                <a:srgbClr val="931A25"/>
              </a:solidFill>
              <a:latin typeface="PT Sans"/>
              <a:ea typeface="PT Sans"/>
              <a:cs typeface="PT Sans"/>
              <a:sym typeface="PT Sans"/>
            </a:endParaRPr>
          </a:p>
        </p:txBody>
      </p:sp>
      <p:sp>
        <p:nvSpPr>
          <p:cNvPr id="207" name="Google Shape;207;p33"/>
          <p:cNvSpPr txBox="1"/>
          <p:nvPr>
            <p:ph idx="1" type="body"/>
          </p:nvPr>
        </p:nvSpPr>
        <p:spPr>
          <a:xfrm>
            <a:off x="311700" y="1666625"/>
            <a:ext cx="3999900" cy="27483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1050">
                <a:latin typeface="Montserrat"/>
                <a:ea typeface="Montserrat"/>
                <a:cs typeface="Montserrat"/>
                <a:sym typeface="Montserrat"/>
              </a:rPr>
              <a:t>Common Core:</a:t>
            </a:r>
            <a:endParaRPr b="1" sz="1050">
              <a:latin typeface="Montserrat"/>
              <a:ea typeface="Montserrat"/>
              <a:cs typeface="Montserrat"/>
              <a:sym typeface="Montserrat"/>
            </a:endParaRPr>
          </a:p>
          <a:p>
            <a:pPr indent="0" lvl="0" marL="0" rtl="0" algn="l">
              <a:spcBef>
                <a:spcPts val="0"/>
              </a:spcBef>
              <a:spcAft>
                <a:spcPts val="0"/>
              </a:spcAft>
              <a:buNone/>
            </a:pPr>
            <a:r>
              <a:t/>
            </a:r>
            <a:endParaRPr b="1" sz="1050">
              <a:latin typeface="Montserrat"/>
              <a:ea typeface="Montserrat"/>
              <a:cs typeface="Montserrat"/>
              <a:sym typeface="Montserrat"/>
            </a:endParaRPr>
          </a:p>
          <a:p>
            <a:pPr indent="0" lvl="0" marL="0" rtl="0" algn="l">
              <a:spcBef>
                <a:spcPts val="0"/>
              </a:spcBef>
              <a:spcAft>
                <a:spcPts val="0"/>
              </a:spcAft>
              <a:buClr>
                <a:schemeClr val="dk1"/>
              </a:buClr>
              <a:buSzPts val="1100"/>
              <a:buFont typeface="Arial"/>
              <a:buNone/>
            </a:pPr>
            <a:r>
              <a:rPr lang="en" sz="1050">
                <a:solidFill>
                  <a:srgbClr val="373737"/>
                </a:solidFill>
                <a:uFill>
                  <a:noFill/>
                </a:uFill>
                <a:hlinkClick r:id="rId3">
                  <a:extLst>
                    <a:ext uri="{A12FA001-AC4F-418D-AE19-62706E023703}">
                      <ahyp:hlinkClr val="tx"/>
                    </a:ext>
                  </a:extLst>
                </a:hlinkClick>
              </a:rPr>
              <a:t>CCSS.ELA-LITERACY.RI.9-10.7</a:t>
            </a:r>
            <a:endParaRPr sz="1050">
              <a:solidFill>
                <a:srgbClr val="373737"/>
              </a:solidFill>
            </a:endParaRPr>
          </a:p>
          <a:p>
            <a:pPr indent="0" lvl="0" marL="0" rtl="0" algn="l">
              <a:spcBef>
                <a:spcPts val="0"/>
              </a:spcBef>
              <a:spcAft>
                <a:spcPts val="0"/>
              </a:spcAft>
              <a:buNone/>
            </a:pPr>
            <a:r>
              <a:rPr lang="en" sz="1050">
                <a:solidFill>
                  <a:srgbClr val="202020"/>
                </a:solidFill>
              </a:rPr>
              <a:t>Analyze various accounts of a subject told in different mediums (e.g., a person's life story in both print and multimedia), determining which details are emphasized in each account.</a:t>
            </a:r>
            <a:endParaRPr sz="1050">
              <a:solidFill>
                <a:srgbClr val="202020"/>
              </a:solidFill>
            </a:endParaRPr>
          </a:p>
          <a:p>
            <a:pPr indent="0" lvl="0" marL="0" rtl="0" algn="l">
              <a:spcBef>
                <a:spcPts val="0"/>
              </a:spcBef>
              <a:spcAft>
                <a:spcPts val="0"/>
              </a:spcAft>
              <a:buNone/>
            </a:pPr>
            <a:r>
              <a:t/>
            </a:r>
            <a:endParaRPr sz="1050">
              <a:solidFill>
                <a:srgbClr val="202020"/>
              </a:solidFill>
            </a:endParaRPr>
          </a:p>
          <a:p>
            <a:pPr indent="0" lvl="0" marL="0" rtl="0" algn="l">
              <a:spcBef>
                <a:spcPts val="0"/>
              </a:spcBef>
              <a:spcAft>
                <a:spcPts val="0"/>
              </a:spcAft>
              <a:buClr>
                <a:schemeClr val="dk1"/>
              </a:buClr>
              <a:buSzPts val="1100"/>
              <a:buFont typeface="Arial"/>
              <a:buNone/>
            </a:pPr>
            <a:r>
              <a:rPr lang="en" sz="1050">
                <a:solidFill>
                  <a:srgbClr val="373737"/>
                </a:solidFill>
                <a:uFill>
                  <a:noFill/>
                </a:uFill>
                <a:hlinkClick r:id="rId4">
                  <a:extLst>
                    <a:ext uri="{A12FA001-AC4F-418D-AE19-62706E023703}">
                      <ahyp:hlinkClr val="tx"/>
                    </a:ext>
                  </a:extLst>
                </a:hlinkClick>
              </a:rPr>
              <a:t>CCSS.ELA-LITERACY.RH.9-10.6</a:t>
            </a:r>
            <a:endParaRPr sz="1050">
              <a:solidFill>
                <a:srgbClr val="373737"/>
              </a:solidFill>
            </a:endParaRPr>
          </a:p>
          <a:p>
            <a:pPr indent="0" lvl="0" marL="0" rtl="0" algn="l">
              <a:spcBef>
                <a:spcPts val="0"/>
              </a:spcBef>
              <a:spcAft>
                <a:spcPts val="0"/>
              </a:spcAft>
              <a:buNone/>
            </a:pPr>
            <a:r>
              <a:rPr lang="en" sz="1050">
                <a:solidFill>
                  <a:srgbClr val="202020"/>
                </a:solidFill>
              </a:rPr>
              <a:t>Compare the point of view of two or more authors for how they treat the same or similar topics, including which details they include and emphasize in their respective accounts.</a:t>
            </a:r>
            <a:endParaRPr sz="1050">
              <a:solidFill>
                <a:srgbClr val="202020"/>
              </a:solidFill>
            </a:endParaRPr>
          </a:p>
          <a:p>
            <a:pPr indent="0" lvl="0" marL="0" rtl="0" algn="l">
              <a:spcBef>
                <a:spcPts val="0"/>
              </a:spcBef>
              <a:spcAft>
                <a:spcPts val="0"/>
              </a:spcAft>
              <a:buNone/>
            </a:pPr>
            <a:r>
              <a:t/>
            </a:r>
            <a:endParaRPr sz="1050">
              <a:solidFill>
                <a:srgbClr val="202020"/>
              </a:solidFill>
            </a:endParaRPr>
          </a:p>
          <a:p>
            <a:pPr indent="0" lvl="0" marL="0" rtl="0" algn="l">
              <a:lnSpc>
                <a:spcPct val="115000"/>
              </a:lnSpc>
              <a:spcBef>
                <a:spcPts val="0"/>
              </a:spcBef>
              <a:spcAft>
                <a:spcPts val="0"/>
              </a:spcAft>
              <a:buClr>
                <a:schemeClr val="dk1"/>
              </a:buClr>
              <a:buSzPts val="1100"/>
              <a:buFont typeface="Arial"/>
              <a:buNone/>
            </a:pPr>
            <a:r>
              <a:rPr lang="en" sz="1050">
                <a:solidFill>
                  <a:srgbClr val="373737"/>
                </a:solidFill>
                <a:uFill>
                  <a:noFill/>
                </a:uFill>
                <a:hlinkClick r:id="rId5">
                  <a:extLst>
                    <a:ext uri="{A12FA001-AC4F-418D-AE19-62706E023703}">
                      <ahyp:hlinkClr val="tx"/>
                    </a:ext>
                  </a:extLst>
                </a:hlinkClick>
              </a:rPr>
              <a:t>CCSS.ELA-LITERACY.RH.9-10.1</a:t>
            </a:r>
            <a:endParaRPr sz="1050">
              <a:solidFill>
                <a:srgbClr val="373737"/>
              </a:solidFill>
            </a:endParaRPr>
          </a:p>
          <a:p>
            <a:pPr indent="0" lvl="0" marL="0" rtl="0" algn="l">
              <a:lnSpc>
                <a:spcPct val="115000"/>
              </a:lnSpc>
              <a:spcBef>
                <a:spcPts val="1100"/>
              </a:spcBef>
              <a:spcAft>
                <a:spcPts val="0"/>
              </a:spcAft>
              <a:buClr>
                <a:schemeClr val="dk1"/>
              </a:buClr>
              <a:buSzPts val="1100"/>
              <a:buFont typeface="Arial"/>
              <a:buNone/>
            </a:pPr>
            <a:r>
              <a:rPr lang="en" sz="1050">
                <a:solidFill>
                  <a:srgbClr val="202020"/>
                </a:solidFill>
              </a:rPr>
              <a:t>Cite specific textual evidence to support analysis of primary and secondary sources, attending to such features as the date and origin of the information.</a:t>
            </a:r>
            <a:endParaRPr sz="1050">
              <a:solidFill>
                <a:srgbClr val="202020"/>
              </a:solidFill>
            </a:endParaRPr>
          </a:p>
          <a:p>
            <a:pPr indent="0" lvl="0" marL="0" rtl="0" algn="l">
              <a:spcBef>
                <a:spcPts val="1100"/>
              </a:spcBef>
              <a:spcAft>
                <a:spcPts val="0"/>
              </a:spcAft>
              <a:buNone/>
            </a:pPr>
            <a:r>
              <a:t/>
            </a:r>
            <a:endParaRPr b="1" sz="1000">
              <a:latin typeface="Montserrat"/>
              <a:ea typeface="Montserrat"/>
              <a:cs typeface="Montserrat"/>
              <a:sym typeface="Montserrat"/>
            </a:endParaRPr>
          </a:p>
        </p:txBody>
      </p:sp>
      <p:sp>
        <p:nvSpPr>
          <p:cNvPr id="208" name="Google Shape;208;p33"/>
          <p:cNvSpPr txBox="1"/>
          <p:nvPr>
            <p:ph idx="2" type="body"/>
          </p:nvPr>
        </p:nvSpPr>
        <p:spPr>
          <a:xfrm>
            <a:off x="4311600" y="1666625"/>
            <a:ext cx="4707600" cy="27483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b="1" lang="en" sz="1000">
                <a:latin typeface="Montserrat"/>
                <a:ea typeface="Montserrat"/>
                <a:cs typeface="Montserrat"/>
                <a:sym typeface="Montserrat"/>
              </a:rPr>
              <a:t>Seven Essential Understandings:</a:t>
            </a:r>
            <a:endParaRPr b="1" sz="1000">
              <a:latin typeface="Montserrat"/>
              <a:ea typeface="Montserrat"/>
              <a:cs typeface="Montserrat"/>
              <a:sym typeface="Montserrat"/>
            </a:endParaRPr>
          </a:p>
          <a:p>
            <a:pPr indent="0" lvl="0" marL="0" rtl="0" algn="l">
              <a:spcBef>
                <a:spcPts val="0"/>
              </a:spcBef>
              <a:spcAft>
                <a:spcPts val="0"/>
              </a:spcAft>
              <a:buNone/>
            </a:pPr>
            <a:r>
              <a:t/>
            </a:r>
            <a:endParaRPr b="1" sz="1000">
              <a:latin typeface="Montserrat"/>
              <a:ea typeface="Montserrat"/>
              <a:cs typeface="Montserrat"/>
              <a:sym typeface="Montserrat"/>
            </a:endParaRPr>
          </a:p>
          <a:p>
            <a:pPr indent="0" lvl="0" marL="0" rtl="0" algn="l">
              <a:spcBef>
                <a:spcPts val="0"/>
              </a:spcBef>
              <a:spcAft>
                <a:spcPts val="0"/>
              </a:spcAft>
              <a:buNone/>
            </a:pPr>
            <a:r>
              <a:t/>
            </a:r>
            <a:endParaRPr sz="900">
              <a:solidFill>
                <a:schemeClr val="dk1"/>
              </a:solidFill>
              <a:latin typeface="Times New Roman"/>
              <a:ea typeface="Times New Roman"/>
              <a:cs typeface="Times New Roman"/>
              <a:sym typeface="Times New Roman"/>
            </a:endParaRPr>
          </a:p>
          <a:p>
            <a:pPr indent="0" lvl="0" marL="0" rtl="0" algn="l">
              <a:spcBef>
                <a:spcPts val="0"/>
              </a:spcBef>
              <a:spcAft>
                <a:spcPts val="0"/>
              </a:spcAft>
              <a:buClr>
                <a:schemeClr val="dk1"/>
              </a:buClr>
              <a:buSzPts val="1100"/>
              <a:buFont typeface="Arial"/>
              <a:buNone/>
            </a:pPr>
            <a:r>
              <a:rPr b="1" lang="en" sz="1000">
                <a:solidFill>
                  <a:schemeClr val="dk1"/>
                </a:solidFill>
                <a:latin typeface="Times New Roman"/>
                <a:ea typeface="Times New Roman"/>
                <a:cs typeface="Times New Roman"/>
                <a:sym typeface="Times New Roman"/>
              </a:rPr>
              <a:t>Essential Understanding 5</a:t>
            </a:r>
            <a:r>
              <a:rPr lang="en" sz="1000">
                <a:solidFill>
                  <a:schemeClr val="dk1"/>
                </a:solidFill>
                <a:latin typeface="Times New Roman"/>
                <a:ea typeface="Times New Roman"/>
                <a:cs typeface="Times New Roman"/>
                <a:sym typeface="Times New Roman"/>
              </a:rPr>
              <a:t> - There were many federal policies put into place throughout American history that have affected Indian people and still shape who they are today. Many of these policies conflicted with one another. Much of Indian history can be related through several major federal policy periods: Colonization/Colonial Period 1492 – 1800s; Treaty Period 1789 – 1871; Assimilation Period - Allotment and Boarding School 1879 – 1934; Tribal Reorganization Period 1934 – 1958; Termination and Relocation Period 1953 – 1971; Self-determination Period 1968 – Present. </a:t>
            </a:r>
            <a:endParaRPr sz="1000">
              <a:solidFill>
                <a:schemeClr val="dk1"/>
              </a:solidFill>
              <a:latin typeface="Times New Roman"/>
              <a:ea typeface="Times New Roman"/>
              <a:cs typeface="Times New Roman"/>
              <a:sym typeface="Times New Roman"/>
            </a:endParaRPr>
          </a:p>
          <a:p>
            <a:pPr indent="0" lvl="0" marL="0" rtl="0" algn="l">
              <a:spcBef>
                <a:spcPts val="0"/>
              </a:spcBef>
              <a:spcAft>
                <a:spcPts val="0"/>
              </a:spcAft>
              <a:buClr>
                <a:schemeClr val="dk1"/>
              </a:buClr>
              <a:buSzPts val="1100"/>
              <a:buFont typeface="Arial"/>
              <a:buNone/>
            </a:pPr>
            <a:r>
              <a:t/>
            </a:r>
            <a:endParaRPr sz="1000">
              <a:solidFill>
                <a:schemeClr val="dk1"/>
              </a:solidFill>
              <a:latin typeface="Times New Roman"/>
              <a:ea typeface="Times New Roman"/>
              <a:cs typeface="Times New Roman"/>
              <a:sym typeface="Times New Roman"/>
            </a:endParaRPr>
          </a:p>
          <a:p>
            <a:pPr indent="0" lvl="0" marL="0" rtl="0" algn="l">
              <a:spcBef>
                <a:spcPts val="0"/>
              </a:spcBef>
              <a:spcAft>
                <a:spcPts val="0"/>
              </a:spcAft>
              <a:buClr>
                <a:schemeClr val="dk1"/>
              </a:buClr>
              <a:buSzPts val="1100"/>
              <a:buFont typeface="Arial"/>
              <a:buNone/>
            </a:pPr>
            <a:r>
              <a:rPr b="1" lang="en" sz="1000">
                <a:solidFill>
                  <a:schemeClr val="dk1"/>
                </a:solidFill>
                <a:latin typeface="Times New Roman"/>
                <a:ea typeface="Times New Roman"/>
                <a:cs typeface="Times New Roman"/>
                <a:sym typeface="Times New Roman"/>
              </a:rPr>
              <a:t>Essential Understanding 6 </a:t>
            </a:r>
            <a:r>
              <a:rPr lang="en" sz="1000">
                <a:solidFill>
                  <a:schemeClr val="dk1"/>
                </a:solidFill>
                <a:latin typeface="Times New Roman"/>
                <a:ea typeface="Times New Roman"/>
                <a:cs typeface="Times New Roman"/>
                <a:sym typeface="Times New Roman"/>
              </a:rPr>
              <a:t>- History is a story most often related through the subjective experience of the teller. With the inclusion of more and varied voices, histories are being rediscovered and revised. History told from an Indian perspective frequently conflicts with the stories mainstream historians tell. </a:t>
            </a:r>
            <a:endParaRPr sz="1000">
              <a:solidFill>
                <a:schemeClr val="dk1"/>
              </a:solidFill>
              <a:latin typeface="Times New Roman"/>
              <a:ea typeface="Times New Roman"/>
              <a:cs typeface="Times New Roman"/>
              <a:sym typeface="Times New Roman"/>
            </a:endParaRPr>
          </a:p>
          <a:p>
            <a:pPr indent="0" lvl="0" marL="0" rtl="0" algn="l">
              <a:spcBef>
                <a:spcPts val="0"/>
              </a:spcBef>
              <a:spcAft>
                <a:spcPts val="0"/>
              </a:spcAft>
              <a:buClr>
                <a:schemeClr val="dk1"/>
              </a:buClr>
              <a:buSzPts val="1100"/>
              <a:buFont typeface="Arial"/>
              <a:buNone/>
            </a:pPr>
            <a:r>
              <a:t/>
            </a:r>
            <a:endParaRPr sz="1000">
              <a:solidFill>
                <a:schemeClr val="dk1"/>
              </a:solidFill>
              <a:latin typeface="Times New Roman"/>
              <a:ea typeface="Times New Roman"/>
              <a:cs typeface="Times New Roman"/>
              <a:sym typeface="Times New Roman"/>
            </a:endParaRPr>
          </a:p>
          <a:p>
            <a:pPr indent="0" lvl="0" marL="0" rtl="0" algn="l">
              <a:spcBef>
                <a:spcPts val="0"/>
              </a:spcBef>
              <a:spcAft>
                <a:spcPts val="0"/>
              </a:spcAft>
              <a:buClr>
                <a:schemeClr val="dk1"/>
              </a:buClr>
              <a:buSzPts val="1100"/>
              <a:buFont typeface="Arial"/>
              <a:buNone/>
            </a:pPr>
            <a:r>
              <a:t/>
            </a:r>
            <a:endParaRPr sz="900">
              <a:solidFill>
                <a:schemeClr val="dk1"/>
              </a:solidFill>
              <a:latin typeface="Times New Roman"/>
              <a:ea typeface="Times New Roman"/>
              <a:cs typeface="Times New Roman"/>
              <a:sym typeface="Times New Roman"/>
            </a:endParaRPr>
          </a:p>
        </p:txBody>
      </p:sp>
      <p:sp>
        <p:nvSpPr>
          <p:cNvPr id="209" name="Google Shape;209;p33"/>
          <p:cNvSpPr txBox="1"/>
          <p:nvPr>
            <p:ph type="title"/>
          </p:nvPr>
        </p:nvSpPr>
        <p:spPr>
          <a:xfrm>
            <a:off x="446425" y="1017725"/>
            <a:ext cx="8520600" cy="5727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b="1" lang="en" sz="1200">
                <a:latin typeface="Montserrat"/>
                <a:ea typeface="Montserrat"/>
                <a:cs typeface="Montserrat"/>
                <a:sym typeface="Montserrat"/>
              </a:rPr>
              <a:t>Key Takeaway: Native communities have been specifically targeted by settler communities, who sought to destroy them. Despite this, Native communities continue to exist and thrive. </a:t>
            </a:r>
            <a:endParaRPr b="1" sz="1200">
              <a:latin typeface="Montserrat"/>
              <a:ea typeface="Montserrat"/>
              <a:cs typeface="Montserrat"/>
              <a:sym typeface="Montserrat"/>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3" name="Shape 213"/>
        <p:cNvGrpSpPr/>
        <p:nvPr/>
      </p:nvGrpSpPr>
      <p:grpSpPr>
        <a:xfrm>
          <a:off x="0" y="0"/>
          <a:ext cx="0" cy="0"/>
          <a:chOff x="0" y="0"/>
          <a:chExt cx="0" cy="0"/>
        </a:xfrm>
      </p:grpSpPr>
      <p:sp>
        <p:nvSpPr>
          <p:cNvPr id="214" name="Google Shape;214;p34"/>
          <p:cNvSpPr txBox="1"/>
          <p:nvPr>
            <p:ph type="title"/>
          </p:nvPr>
        </p:nvSpPr>
        <p:spPr>
          <a:xfrm>
            <a:off x="311700" y="150525"/>
            <a:ext cx="8520600" cy="5727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sz="2900">
                <a:latin typeface="PT Sans"/>
                <a:ea typeface="PT Sans"/>
                <a:cs typeface="PT Sans"/>
                <a:sym typeface="PT Sans"/>
              </a:rPr>
              <a:t>Sources</a:t>
            </a:r>
            <a:endParaRPr sz="2900">
              <a:latin typeface="PT Sans"/>
              <a:ea typeface="PT Sans"/>
              <a:cs typeface="PT Sans"/>
              <a:sym typeface="PT Sans"/>
            </a:endParaRPr>
          </a:p>
        </p:txBody>
      </p:sp>
      <p:sp>
        <p:nvSpPr>
          <p:cNvPr id="215" name="Google Shape;215;p34"/>
          <p:cNvSpPr txBox="1"/>
          <p:nvPr>
            <p:ph idx="1" type="body"/>
          </p:nvPr>
        </p:nvSpPr>
        <p:spPr>
          <a:xfrm>
            <a:off x="185400" y="785375"/>
            <a:ext cx="8958600" cy="37866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i="1" lang="en" sz="1200">
                <a:solidFill>
                  <a:schemeClr val="dk1"/>
                </a:solidFill>
                <a:latin typeface="PT Sans"/>
                <a:ea typeface="PT Sans"/>
                <a:cs typeface="PT Sans"/>
                <a:sym typeface="PT Sans"/>
              </a:rPr>
              <a:t>An American Genocide</a:t>
            </a:r>
            <a:r>
              <a:rPr lang="en" sz="1200">
                <a:solidFill>
                  <a:schemeClr val="dk1"/>
                </a:solidFill>
                <a:latin typeface="PT Sans"/>
                <a:ea typeface="PT Sans"/>
                <a:cs typeface="PT Sans"/>
                <a:sym typeface="PT Sans"/>
              </a:rPr>
              <a:t> by Benjamin Madley</a:t>
            </a:r>
            <a:endParaRPr sz="1200">
              <a:solidFill>
                <a:schemeClr val="dk1"/>
              </a:solidFill>
              <a:latin typeface="PT Sans"/>
              <a:ea typeface="PT Sans"/>
              <a:cs typeface="PT Sans"/>
              <a:sym typeface="PT Sa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T Sans"/>
                <a:ea typeface="PT Sans"/>
                <a:cs typeface="PT Sans"/>
                <a:sym typeface="PT Sans"/>
              </a:rPr>
              <a:t>Bureau of Indian Affairs</a:t>
            </a:r>
            <a:endParaRPr sz="1200">
              <a:solidFill>
                <a:schemeClr val="dk1"/>
              </a:solidFill>
              <a:latin typeface="PT Sans"/>
              <a:ea typeface="PT Sans"/>
              <a:cs typeface="PT Sans"/>
              <a:sym typeface="PT Sans"/>
            </a:endParaRPr>
          </a:p>
          <a:p>
            <a:pPr indent="0" lvl="0" marL="0" rtl="0" algn="l">
              <a:lnSpc>
                <a:spcPct val="115000"/>
              </a:lnSpc>
              <a:spcBef>
                <a:spcPts val="0"/>
              </a:spcBef>
              <a:spcAft>
                <a:spcPts val="0"/>
              </a:spcAft>
              <a:buClr>
                <a:schemeClr val="dk1"/>
              </a:buClr>
              <a:buSzPts val="1100"/>
              <a:buFont typeface="Arial"/>
              <a:buNone/>
            </a:pPr>
            <a:r>
              <a:rPr i="1" lang="en" sz="1200">
                <a:solidFill>
                  <a:schemeClr val="dk1"/>
                </a:solidFill>
                <a:latin typeface="PT Sans"/>
                <a:ea typeface="PT Sans"/>
                <a:cs typeface="PT Sans"/>
                <a:sym typeface="PT Sans"/>
              </a:rPr>
              <a:t>Native American Almanac</a:t>
            </a:r>
            <a:endParaRPr i="1" sz="1200">
              <a:solidFill>
                <a:schemeClr val="dk1"/>
              </a:solidFill>
              <a:latin typeface="PT Sans"/>
              <a:ea typeface="PT Sans"/>
              <a:cs typeface="PT Sans"/>
              <a:sym typeface="PT Sans"/>
            </a:endParaRPr>
          </a:p>
          <a:p>
            <a:pPr indent="0" lvl="0" marL="0" rtl="0" algn="l">
              <a:lnSpc>
                <a:spcPct val="115000"/>
              </a:lnSpc>
              <a:spcBef>
                <a:spcPts val="0"/>
              </a:spcBef>
              <a:spcAft>
                <a:spcPts val="0"/>
              </a:spcAft>
              <a:buClr>
                <a:schemeClr val="dk1"/>
              </a:buClr>
              <a:buSzPts val="1100"/>
              <a:buFont typeface="Arial"/>
              <a:buNone/>
            </a:pPr>
            <a:r>
              <a:rPr i="1" lang="en" sz="1200">
                <a:solidFill>
                  <a:schemeClr val="dk1"/>
                </a:solidFill>
                <a:latin typeface="PT Sans"/>
                <a:ea typeface="PT Sans"/>
                <a:cs typeface="PT Sans"/>
                <a:sym typeface="PT Sans"/>
              </a:rPr>
              <a:t>CIMCC: Education Videos</a:t>
            </a:r>
            <a:endParaRPr i="1" sz="1200">
              <a:solidFill>
                <a:schemeClr val="dk1"/>
              </a:solidFill>
              <a:latin typeface="PT Sans"/>
              <a:ea typeface="PT Sans"/>
              <a:cs typeface="PT Sans"/>
              <a:sym typeface="PT Sans"/>
            </a:endParaRPr>
          </a:p>
          <a:p>
            <a:pPr indent="0" lvl="0" marL="0" rtl="0" algn="l">
              <a:lnSpc>
                <a:spcPct val="115000"/>
              </a:lnSpc>
              <a:spcBef>
                <a:spcPts val="0"/>
              </a:spcBef>
              <a:spcAft>
                <a:spcPts val="0"/>
              </a:spcAft>
              <a:buClr>
                <a:schemeClr val="dk1"/>
              </a:buClr>
              <a:buSzPts val="1100"/>
              <a:buFont typeface="Arial"/>
              <a:buNone/>
            </a:pPr>
            <a:r>
              <a:rPr i="1" lang="en" sz="1200">
                <a:solidFill>
                  <a:schemeClr val="dk1"/>
                </a:solidFill>
                <a:latin typeface="PT Sans"/>
                <a:ea typeface="PT Sans"/>
                <a:cs typeface="PT Sans"/>
                <a:sym typeface="PT Sans"/>
              </a:rPr>
              <a:t>Vox News</a:t>
            </a:r>
            <a:endParaRPr i="1" sz="1200">
              <a:solidFill>
                <a:schemeClr val="dk1"/>
              </a:solidFill>
              <a:latin typeface="PT Sans"/>
              <a:ea typeface="PT Sans"/>
              <a:cs typeface="PT Sans"/>
              <a:sym typeface="PT Sans"/>
            </a:endParaRPr>
          </a:p>
          <a:p>
            <a:pPr indent="0" lvl="0" marL="0" rtl="0" algn="l">
              <a:lnSpc>
                <a:spcPct val="115000"/>
              </a:lnSpc>
              <a:spcBef>
                <a:spcPts val="0"/>
              </a:spcBef>
              <a:spcAft>
                <a:spcPts val="0"/>
              </a:spcAft>
              <a:buClr>
                <a:schemeClr val="dk1"/>
              </a:buClr>
              <a:buSzPts val="1100"/>
              <a:buFont typeface="Arial"/>
              <a:buNone/>
            </a:pPr>
            <a:r>
              <a:rPr i="1" lang="en" sz="1200">
                <a:solidFill>
                  <a:schemeClr val="dk1"/>
                </a:solidFill>
                <a:latin typeface="PT Sans"/>
                <a:ea typeface="PT Sans"/>
                <a:cs typeface="PT Sans"/>
                <a:sym typeface="PT Sans"/>
              </a:rPr>
              <a:t>Seeing Our Native Students, Redbud Resource Group</a:t>
            </a:r>
            <a:endParaRPr i="1" sz="1200">
              <a:solidFill>
                <a:schemeClr val="dk1"/>
              </a:solidFill>
              <a:latin typeface="PT Sans"/>
              <a:ea typeface="PT Sans"/>
              <a:cs typeface="PT Sans"/>
              <a:sym typeface="PT Sans"/>
            </a:endParaRPr>
          </a:p>
          <a:p>
            <a:pPr indent="0" lvl="0" marL="0" rtl="0" algn="l">
              <a:lnSpc>
                <a:spcPct val="150000"/>
              </a:lnSpc>
              <a:spcBef>
                <a:spcPts val="0"/>
              </a:spcBef>
              <a:spcAft>
                <a:spcPts val="0"/>
              </a:spcAft>
              <a:buNone/>
            </a:pPr>
            <a:r>
              <a:t/>
            </a:r>
            <a:endParaRPr>
              <a:solidFill>
                <a:schemeClr val="dk1"/>
              </a:solidFill>
              <a:latin typeface="PT Sans"/>
              <a:ea typeface="PT Sans"/>
              <a:cs typeface="PT Sans"/>
              <a:sym typeface="PT Sans"/>
            </a:endParaRPr>
          </a:p>
          <a:p>
            <a:pPr indent="0" lvl="0" marL="0" rtl="0" algn="l">
              <a:lnSpc>
                <a:spcPct val="150000"/>
              </a:lnSpc>
              <a:spcBef>
                <a:spcPts val="0"/>
              </a:spcBef>
              <a:spcAft>
                <a:spcPts val="0"/>
              </a:spcAft>
              <a:buNone/>
            </a:pPr>
            <a:r>
              <a:t/>
            </a:r>
            <a:endParaRPr>
              <a:solidFill>
                <a:srgbClr val="0000FF"/>
              </a:solidFill>
            </a:endParaRPr>
          </a:p>
          <a:p>
            <a:pPr indent="0" lvl="0" marL="0" rtl="0" algn="l">
              <a:lnSpc>
                <a:spcPct val="150000"/>
              </a:lnSpc>
              <a:spcBef>
                <a:spcPts val="0"/>
              </a:spcBef>
              <a:spcAft>
                <a:spcPts val="0"/>
              </a:spcAft>
              <a:buNone/>
            </a:pPr>
            <a:r>
              <a:t/>
            </a:r>
            <a:endParaRPr/>
          </a:p>
        </p:txBody>
      </p:sp>
      <p:sp>
        <p:nvSpPr>
          <p:cNvPr id="216" name="Google Shape;216;p34"/>
          <p:cNvSpPr txBox="1"/>
          <p:nvPr/>
        </p:nvSpPr>
        <p:spPr>
          <a:xfrm>
            <a:off x="185400" y="4547775"/>
            <a:ext cx="47403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solidFill>
                  <a:schemeClr val="dk1"/>
                </a:solidFill>
                <a:latin typeface="PT Sans"/>
                <a:ea typeface="PT Sans"/>
                <a:cs typeface="PT Sans"/>
                <a:sym typeface="PT Sans"/>
              </a:rPr>
              <a:t>A Redbud Resource Group and CIMCC Collaboration </a:t>
            </a:r>
            <a:endParaRPr/>
          </a:p>
        </p:txBody>
      </p:sp>
      <p:pic>
        <p:nvPicPr>
          <p:cNvPr id="217" name="Google Shape;217;p34"/>
          <p:cNvPicPr preferRelativeResize="0"/>
          <p:nvPr/>
        </p:nvPicPr>
        <p:blipFill>
          <a:blip r:embed="rId4">
            <a:alphaModFix/>
          </a:blip>
          <a:stretch>
            <a:fillRect/>
          </a:stretch>
        </p:blipFill>
        <p:spPr>
          <a:xfrm>
            <a:off x="5849825" y="4273050"/>
            <a:ext cx="1486625" cy="674925"/>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1" name="Shape 221"/>
        <p:cNvGrpSpPr/>
        <p:nvPr/>
      </p:nvGrpSpPr>
      <p:grpSpPr>
        <a:xfrm>
          <a:off x="0" y="0"/>
          <a:ext cx="0" cy="0"/>
          <a:chOff x="0" y="0"/>
          <a:chExt cx="0" cy="0"/>
        </a:xfrm>
      </p:grpSpPr>
      <p:sp>
        <p:nvSpPr>
          <p:cNvPr id="222" name="Google Shape;222;p35"/>
          <p:cNvSpPr txBox="1"/>
          <p:nvPr>
            <p:ph type="title"/>
          </p:nvPr>
        </p:nvSpPr>
        <p:spPr>
          <a:xfrm>
            <a:off x="311700" y="150525"/>
            <a:ext cx="8520600" cy="5727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sz="2900">
                <a:latin typeface="PT Sans"/>
                <a:ea typeface="PT Sans"/>
                <a:cs typeface="PT Sans"/>
                <a:sym typeface="PT Sans"/>
              </a:rPr>
              <a:t>Sources</a:t>
            </a:r>
            <a:endParaRPr sz="2900">
              <a:latin typeface="PT Sans"/>
              <a:ea typeface="PT Sans"/>
              <a:cs typeface="PT Sans"/>
              <a:sym typeface="PT Sans"/>
            </a:endParaRPr>
          </a:p>
        </p:txBody>
      </p:sp>
      <p:sp>
        <p:nvSpPr>
          <p:cNvPr id="223" name="Google Shape;223;p35"/>
          <p:cNvSpPr txBox="1"/>
          <p:nvPr>
            <p:ph idx="1" type="body"/>
          </p:nvPr>
        </p:nvSpPr>
        <p:spPr>
          <a:xfrm>
            <a:off x="185400" y="785375"/>
            <a:ext cx="8958600" cy="3786600"/>
          </a:xfrm>
          <a:prstGeom prst="rect">
            <a:avLst/>
          </a:prstGeom>
        </p:spPr>
        <p:txBody>
          <a:bodyPr anchorCtr="0" anchor="ctr" bIns="91425" lIns="91425" spcFirstLastPara="1" rIns="91425" wrap="square" tIns="91425">
            <a:noAutofit/>
          </a:bodyPr>
          <a:lstStyle/>
          <a:p>
            <a:pPr indent="0" lvl="0" marL="0" rtl="0" algn="l">
              <a:lnSpc>
                <a:spcPct val="150000"/>
              </a:lnSpc>
              <a:spcBef>
                <a:spcPts val="0"/>
              </a:spcBef>
              <a:spcAft>
                <a:spcPts val="0"/>
              </a:spcAft>
              <a:buClr>
                <a:schemeClr val="dk1"/>
              </a:buClr>
              <a:buSzPts val="1100"/>
              <a:buFont typeface="Arial"/>
              <a:buNone/>
            </a:pPr>
            <a:r>
              <a:rPr lang="en">
                <a:solidFill>
                  <a:schemeClr val="dk1"/>
                </a:solidFill>
                <a:latin typeface="PT Sans"/>
                <a:ea typeface="PT Sans"/>
                <a:cs typeface="PT Sans"/>
                <a:sym typeface="PT Sans"/>
              </a:rPr>
              <a:t>Slide 13:</a:t>
            </a:r>
            <a:endParaRPr>
              <a:solidFill>
                <a:schemeClr val="dk1"/>
              </a:solidFill>
              <a:latin typeface="PT Sans"/>
              <a:ea typeface="PT Sans"/>
              <a:cs typeface="PT Sans"/>
              <a:sym typeface="PT Sans"/>
            </a:endParaRPr>
          </a:p>
          <a:p>
            <a:pPr indent="0" lvl="0" marL="0" rtl="0" algn="l">
              <a:lnSpc>
                <a:spcPct val="150000"/>
              </a:lnSpc>
              <a:spcBef>
                <a:spcPts val="0"/>
              </a:spcBef>
              <a:spcAft>
                <a:spcPts val="0"/>
              </a:spcAft>
              <a:buClr>
                <a:schemeClr val="dk1"/>
              </a:buClr>
              <a:buSzPts val="1100"/>
              <a:buFont typeface="Arial"/>
              <a:buNone/>
            </a:pPr>
            <a:r>
              <a:rPr lang="en" u="sng">
                <a:solidFill>
                  <a:srgbClr val="0000FF"/>
                </a:solidFill>
                <a:latin typeface="PT Sans"/>
                <a:ea typeface="PT Sans"/>
                <a:cs typeface="PT Sans"/>
                <a:sym typeface="PT Sans"/>
                <a:hlinkClick r:id="rId4">
                  <a:extLst>
                    <a:ext uri="{A12FA001-AC4F-418D-AE19-62706E023703}">
                      <ahyp:hlinkClr val="tx"/>
                    </a:ext>
                  </a:extLst>
                </a:hlinkClick>
              </a:rPr>
              <a:t>https://tinangata.com/2019/06/01/james-cook-and-the-doctrine-of-discovery-5-things-to-know/</a:t>
            </a:r>
            <a:endParaRPr>
              <a:latin typeface="PT Sans"/>
              <a:ea typeface="PT Sans"/>
              <a:cs typeface="PT Sans"/>
              <a:sym typeface="PT Sans"/>
            </a:endParaRPr>
          </a:p>
          <a:p>
            <a:pPr indent="0" lvl="0" marL="0" rtl="0" algn="l">
              <a:lnSpc>
                <a:spcPct val="150000"/>
              </a:lnSpc>
              <a:spcBef>
                <a:spcPts val="0"/>
              </a:spcBef>
              <a:spcAft>
                <a:spcPts val="0"/>
              </a:spcAft>
              <a:buNone/>
            </a:pPr>
            <a:r>
              <a:rPr lang="en">
                <a:latin typeface="PT Sans"/>
                <a:ea typeface="PT Sans"/>
                <a:cs typeface="PT Sans"/>
                <a:sym typeface="PT Sans"/>
              </a:rPr>
              <a:t>Slide 14:</a:t>
            </a:r>
            <a:r>
              <a:rPr lang="en">
                <a:solidFill>
                  <a:srgbClr val="0000FF"/>
                </a:solidFill>
                <a:latin typeface="PT Sans"/>
                <a:ea typeface="PT Sans"/>
                <a:cs typeface="PT Sans"/>
                <a:sym typeface="PT Sans"/>
              </a:rPr>
              <a:t> </a:t>
            </a:r>
            <a:endParaRPr>
              <a:solidFill>
                <a:srgbClr val="0000FF"/>
              </a:solidFill>
              <a:latin typeface="PT Sans"/>
              <a:ea typeface="PT Sans"/>
              <a:cs typeface="PT Sans"/>
              <a:sym typeface="PT Sans"/>
            </a:endParaRPr>
          </a:p>
          <a:p>
            <a:pPr indent="0" lvl="0" marL="0" rtl="0" algn="l">
              <a:lnSpc>
                <a:spcPct val="150000"/>
              </a:lnSpc>
              <a:spcBef>
                <a:spcPts val="0"/>
              </a:spcBef>
              <a:spcAft>
                <a:spcPts val="0"/>
              </a:spcAft>
              <a:buClr>
                <a:schemeClr val="dk1"/>
              </a:buClr>
              <a:buSzPts val="1100"/>
              <a:buFont typeface="Arial"/>
              <a:buNone/>
            </a:pPr>
            <a:r>
              <a:rPr lang="en" u="sng">
                <a:solidFill>
                  <a:srgbClr val="0000FF"/>
                </a:solidFill>
                <a:latin typeface="PT Sans"/>
                <a:ea typeface="PT Sans"/>
                <a:cs typeface="PT Sans"/>
                <a:sym typeface="PT Sans"/>
                <a:hlinkClick r:id="rId5">
                  <a:extLst>
                    <a:ext uri="{A12FA001-AC4F-418D-AE19-62706E023703}">
                      <ahyp:hlinkClr val="tx"/>
                    </a:ext>
                  </a:extLst>
                </a:hlinkClick>
              </a:rPr>
              <a:t>https://californiamissionsfoundation.org/the-california-missions/</a:t>
            </a:r>
            <a:endParaRPr>
              <a:solidFill>
                <a:srgbClr val="0000FF"/>
              </a:solidFill>
              <a:latin typeface="PT Sans"/>
              <a:ea typeface="PT Sans"/>
              <a:cs typeface="PT Sans"/>
              <a:sym typeface="PT Sans"/>
            </a:endParaRPr>
          </a:p>
          <a:p>
            <a:pPr indent="0" lvl="0" marL="0" rtl="0" algn="l">
              <a:lnSpc>
                <a:spcPct val="150000"/>
              </a:lnSpc>
              <a:spcBef>
                <a:spcPts val="0"/>
              </a:spcBef>
              <a:spcAft>
                <a:spcPts val="0"/>
              </a:spcAft>
              <a:buNone/>
            </a:pPr>
            <a:r>
              <a:rPr lang="en">
                <a:latin typeface="PT Sans"/>
                <a:ea typeface="PT Sans"/>
                <a:cs typeface="PT Sans"/>
                <a:sym typeface="PT Sans"/>
              </a:rPr>
              <a:t>Slide 15:</a:t>
            </a:r>
            <a:r>
              <a:rPr lang="en">
                <a:solidFill>
                  <a:srgbClr val="0000FF"/>
                </a:solidFill>
                <a:latin typeface="PT Sans"/>
                <a:ea typeface="PT Sans"/>
                <a:cs typeface="PT Sans"/>
                <a:sym typeface="PT Sans"/>
              </a:rPr>
              <a:t> </a:t>
            </a:r>
            <a:endParaRPr>
              <a:solidFill>
                <a:srgbClr val="0000FF"/>
              </a:solidFill>
              <a:latin typeface="PT Sans"/>
              <a:ea typeface="PT Sans"/>
              <a:cs typeface="PT Sans"/>
              <a:sym typeface="PT Sans"/>
            </a:endParaRPr>
          </a:p>
          <a:p>
            <a:pPr indent="0" lvl="0" marL="0" rtl="0" algn="l">
              <a:lnSpc>
                <a:spcPct val="150000"/>
              </a:lnSpc>
              <a:spcBef>
                <a:spcPts val="0"/>
              </a:spcBef>
              <a:spcAft>
                <a:spcPts val="0"/>
              </a:spcAft>
              <a:buNone/>
            </a:pPr>
            <a:r>
              <a:rPr lang="en" u="sng">
                <a:solidFill>
                  <a:srgbClr val="0000FF"/>
                </a:solidFill>
                <a:latin typeface="PT Sans"/>
                <a:ea typeface="PT Sans"/>
                <a:cs typeface="PT Sans"/>
                <a:sym typeface="PT Sans"/>
                <a:hlinkClick r:id="rId6">
                  <a:extLst>
                    <a:ext uri="{A12FA001-AC4F-418D-AE19-62706E023703}">
                      <ahyp:hlinkClr val="tx"/>
                    </a:ext>
                  </a:extLst>
                </a:hlinkClick>
              </a:rPr>
              <a:t>http://mrflanderscalifornia.weebly.com/the-gold-rush.html</a:t>
            </a:r>
            <a:endParaRPr>
              <a:solidFill>
                <a:srgbClr val="0000FF"/>
              </a:solidFill>
              <a:latin typeface="PT Sans"/>
              <a:ea typeface="PT Sans"/>
              <a:cs typeface="PT Sans"/>
              <a:sym typeface="PT Sans"/>
            </a:endParaRPr>
          </a:p>
          <a:p>
            <a:pPr indent="0" lvl="0" marL="0" rtl="0" algn="l">
              <a:lnSpc>
                <a:spcPct val="150000"/>
              </a:lnSpc>
              <a:spcBef>
                <a:spcPts val="0"/>
              </a:spcBef>
              <a:spcAft>
                <a:spcPts val="0"/>
              </a:spcAft>
              <a:buNone/>
            </a:pPr>
            <a:r>
              <a:rPr lang="en">
                <a:solidFill>
                  <a:schemeClr val="dk1"/>
                </a:solidFill>
                <a:latin typeface="PT Sans"/>
                <a:ea typeface="PT Sans"/>
                <a:cs typeface="PT Sans"/>
                <a:sym typeface="PT Sans"/>
              </a:rPr>
              <a:t>Slide 16:</a:t>
            </a:r>
            <a:r>
              <a:rPr lang="en">
                <a:solidFill>
                  <a:srgbClr val="0000FF"/>
                </a:solidFill>
                <a:latin typeface="PT Sans"/>
                <a:ea typeface="PT Sans"/>
                <a:cs typeface="PT Sans"/>
                <a:sym typeface="PT Sans"/>
              </a:rPr>
              <a:t> </a:t>
            </a:r>
            <a:endParaRPr>
              <a:solidFill>
                <a:srgbClr val="0000FF"/>
              </a:solidFill>
              <a:latin typeface="PT Sans"/>
              <a:ea typeface="PT Sans"/>
              <a:cs typeface="PT Sans"/>
              <a:sym typeface="PT Sans"/>
            </a:endParaRPr>
          </a:p>
          <a:p>
            <a:pPr indent="0" lvl="0" marL="0" rtl="0" algn="l">
              <a:lnSpc>
                <a:spcPct val="150000"/>
              </a:lnSpc>
              <a:spcBef>
                <a:spcPts val="0"/>
              </a:spcBef>
              <a:spcAft>
                <a:spcPts val="0"/>
              </a:spcAft>
              <a:buNone/>
            </a:pPr>
            <a:r>
              <a:rPr lang="en" u="sng">
                <a:solidFill>
                  <a:srgbClr val="0000FF"/>
                </a:solidFill>
                <a:latin typeface="PT Sans"/>
                <a:ea typeface="PT Sans"/>
                <a:cs typeface="PT Sans"/>
                <a:sym typeface="PT Sans"/>
                <a:hlinkClick r:id="rId7">
                  <a:extLst>
                    <a:ext uri="{A12FA001-AC4F-418D-AE19-62706E023703}">
                      <ahyp:hlinkClr val="tx"/>
                    </a:ext>
                  </a:extLst>
                </a:hlinkClick>
              </a:rPr>
              <a:t>https://www.pbs.org/wgbh/americanexperience/features/goldrush-act-for-government-and-protection-of-indians/</a:t>
            </a:r>
            <a:endParaRPr>
              <a:solidFill>
                <a:srgbClr val="0000FF"/>
              </a:solidFill>
              <a:latin typeface="PT Sans"/>
              <a:ea typeface="PT Sans"/>
              <a:cs typeface="PT Sans"/>
              <a:sym typeface="PT Sans"/>
            </a:endParaRPr>
          </a:p>
          <a:p>
            <a:pPr indent="0" lvl="0" marL="0" rtl="0" algn="l">
              <a:lnSpc>
                <a:spcPct val="150000"/>
              </a:lnSpc>
              <a:spcBef>
                <a:spcPts val="0"/>
              </a:spcBef>
              <a:spcAft>
                <a:spcPts val="0"/>
              </a:spcAft>
              <a:buClr>
                <a:schemeClr val="dk1"/>
              </a:buClr>
              <a:buSzPts val="1100"/>
              <a:buFont typeface="Arial"/>
              <a:buNone/>
            </a:pPr>
            <a:r>
              <a:rPr lang="en" u="sng">
                <a:solidFill>
                  <a:srgbClr val="0000FF"/>
                </a:solidFill>
                <a:latin typeface="PT Sans"/>
                <a:ea typeface="PT Sans"/>
                <a:cs typeface="PT Sans"/>
                <a:sym typeface="PT Sans"/>
                <a:hlinkClick r:id="rId8">
                  <a:extLst>
                    <a:ext uri="{A12FA001-AC4F-418D-AE19-62706E023703}">
                      <ahyp:hlinkClr val="tx"/>
                    </a:ext>
                  </a:extLst>
                </a:hlinkClick>
              </a:rPr>
              <a:t>https://www.courts.ca.gov/documents/IB.pdf</a:t>
            </a:r>
            <a:endParaRPr>
              <a:solidFill>
                <a:srgbClr val="0000FF"/>
              </a:solidFill>
              <a:latin typeface="PT Sans"/>
              <a:ea typeface="PT Sans"/>
              <a:cs typeface="PT Sans"/>
              <a:sym typeface="PT Sans"/>
            </a:endParaRPr>
          </a:p>
          <a:p>
            <a:pPr indent="0" lvl="0" marL="0" rtl="0" algn="l">
              <a:lnSpc>
                <a:spcPct val="150000"/>
              </a:lnSpc>
              <a:spcBef>
                <a:spcPts val="0"/>
              </a:spcBef>
              <a:spcAft>
                <a:spcPts val="0"/>
              </a:spcAft>
              <a:buNone/>
            </a:pPr>
            <a:r>
              <a:rPr lang="en">
                <a:solidFill>
                  <a:schemeClr val="dk1"/>
                </a:solidFill>
                <a:latin typeface="PT Sans"/>
                <a:ea typeface="PT Sans"/>
                <a:cs typeface="PT Sans"/>
                <a:sym typeface="PT Sans"/>
              </a:rPr>
              <a:t>Slide 17:</a:t>
            </a:r>
            <a:r>
              <a:rPr lang="en">
                <a:solidFill>
                  <a:srgbClr val="0000FF"/>
                </a:solidFill>
                <a:latin typeface="PT Sans"/>
                <a:ea typeface="PT Sans"/>
                <a:cs typeface="PT Sans"/>
                <a:sym typeface="PT Sans"/>
              </a:rPr>
              <a:t> </a:t>
            </a:r>
            <a:endParaRPr>
              <a:solidFill>
                <a:srgbClr val="0000FF"/>
              </a:solidFill>
              <a:latin typeface="PT Sans"/>
              <a:ea typeface="PT Sans"/>
              <a:cs typeface="PT Sans"/>
              <a:sym typeface="PT Sans"/>
            </a:endParaRPr>
          </a:p>
          <a:p>
            <a:pPr indent="0" lvl="0" marL="0" rtl="0" algn="l">
              <a:lnSpc>
                <a:spcPct val="150000"/>
              </a:lnSpc>
              <a:spcBef>
                <a:spcPts val="0"/>
              </a:spcBef>
              <a:spcAft>
                <a:spcPts val="0"/>
              </a:spcAft>
              <a:buNone/>
            </a:pPr>
            <a:r>
              <a:rPr lang="en" u="sng">
                <a:solidFill>
                  <a:srgbClr val="0000FF"/>
                </a:solidFill>
                <a:latin typeface="PT Sans"/>
                <a:ea typeface="PT Sans"/>
                <a:cs typeface="PT Sans"/>
                <a:sym typeface="PT Sans"/>
                <a:hlinkClick r:id="rId9">
                  <a:extLst>
                    <a:ext uri="{A12FA001-AC4F-418D-AE19-62706E023703}">
                      <ahyp:hlinkClr val="tx"/>
                    </a:ext>
                  </a:extLst>
                </a:hlinkClick>
              </a:rPr>
              <a:t>https://calindianhistory.org/california-unratified-treaties-map/</a:t>
            </a:r>
            <a:endParaRPr>
              <a:solidFill>
                <a:srgbClr val="202020"/>
              </a:solidFill>
              <a:latin typeface="PT Sans"/>
              <a:ea typeface="PT Sans"/>
              <a:cs typeface="PT Sans"/>
              <a:sym typeface="PT Sans"/>
            </a:endParaRPr>
          </a:p>
          <a:p>
            <a:pPr indent="0" lvl="0" marL="0" rtl="0" algn="l">
              <a:lnSpc>
                <a:spcPct val="150000"/>
              </a:lnSpc>
              <a:spcBef>
                <a:spcPts val="0"/>
              </a:spcBef>
              <a:spcAft>
                <a:spcPts val="0"/>
              </a:spcAft>
              <a:buNone/>
            </a:pPr>
            <a:r>
              <a:t/>
            </a:r>
            <a:endParaRPr>
              <a:solidFill>
                <a:srgbClr val="0000FF"/>
              </a:solidFill>
            </a:endParaRPr>
          </a:p>
          <a:p>
            <a:pPr indent="0" lvl="0" marL="0" rtl="0" algn="l">
              <a:lnSpc>
                <a:spcPct val="150000"/>
              </a:lnSpc>
              <a:spcBef>
                <a:spcPts val="0"/>
              </a:spcBef>
              <a:spcAft>
                <a:spcPts val="0"/>
              </a:spcAft>
              <a:buNone/>
            </a:pPr>
            <a:r>
              <a:t/>
            </a:r>
            <a:endParaRPr/>
          </a:p>
        </p:txBody>
      </p:sp>
      <p:sp>
        <p:nvSpPr>
          <p:cNvPr id="224" name="Google Shape;224;p35"/>
          <p:cNvSpPr txBox="1"/>
          <p:nvPr/>
        </p:nvSpPr>
        <p:spPr>
          <a:xfrm>
            <a:off x="185400" y="4547775"/>
            <a:ext cx="47403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solidFill>
                  <a:schemeClr val="dk1"/>
                </a:solidFill>
                <a:latin typeface="PT Sans"/>
                <a:ea typeface="PT Sans"/>
                <a:cs typeface="PT Sans"/>
                <a:sym typeface="PT Sans"/>
              </a:rPr>
              <a:t>A Redbud Resource Group and CIMCC Collaboration </a:t>
            </a:r>
            <a:endParaRPr/>
          </a:p>
        </p:txBody>
      </p:sp>
      <p:pic>
        <p:nvPicPr>
          <p:cNvPr id="225" name="Google Shape;225;p35"/>
          <p:cNvPicPr preferRelativeResize="0"/>
          <p:nvPr/>
        </p:nvPicPr>
        <p:blipFill>
          <a:blip r:embed="rId10">
            <a:alphaModFix/>
          </a:blip>
          <a:stretch>
            <a:fillRect/>
          </a:stretch>
        </p:blipFill>
        <p:spPr>
          <a:xfrm>
            <a:off x="5849825" y="4273050"/>
            <a:ext cx="1486625" cy="674925"/>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9" name="Shape 229"/>
        <p:cNvGrpSpPr/>
        <p:nvPr/>
      </p:nvGrpSpPr>
      <p:grpSpPr>
        <a:xfrm>
          <a:off x="0" y="0"/>
          <a:ext cx="0" cy="0"/>
          <a:chOff x="0" y="0"/>
          <a:chExt cx="0" cy="0"/>
        </a:xfrm>
      </p:grpSpPr>
      <p:sp>
        <p:nvSpPr>
          <p:cNvPr id="230" name="Google Shape;230;p36"/>
          <p:cNvSpPr txBox="1"/>
          <p:nvPr>
            <p:ph type="title"/>
          </p:nvPr>
        </p:nvSpPr>
        <p:spPr>
          <a:xfrm>
            <a:off x="311700" y="150525"/>
            <a:ext cx="8520600" cy="5727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sz="3000">
                <a:latin typeface="PT Sans"/>
                <a:ea typeface="PT Sans"/>
                <a:cs typeface="PT Sans"/>
                <a:sym typeface="PT Sans"/>
              </a:rPr>
              <a:t>Sources</a:t>
            </a:r>
            <a:endParaRPr sz="3000">
              <a:latin typeface="PT Sans"/>
              <a:ea typeface="PT Sans"/>
              <a:cs typeface="PT Sans"/>
              <a:sym typeface="PT Sans"/>
            </a:endParaRPr>
          </a:p>
        </p:txBody>
      </p:sp>
      <p:sp>
        <p:nvSpPr>
          <p:cNvPr id="231" name="Google Shape;231;p36"/>
          <p:cNvSpPr txBox="1"/>
          <p:nvPr>
            <p:ph idx="1" type="body"/>
          </p:nvPr>
        </p:nvSpPr>
        <p:spPr>
          <a:xfrm>
            <a:off x="92700" y="264600"/>
            <a:ext cx="8958600" cy="4405500"/>
          </a:xfrm>
          <a:prstGeom prst="rect">
            <a:avLst/>
          </a:prstGeom>
        </p:spPr>
        <p:txBody>
          <a:bodyPr anchorCtr="0" anchor="ctr" bIns="91425" lIns="91425" spcFirstLastPara="1" rIns="91425" wrap="square" tIns="91425">
            <a:noAutofit/>
          </a:bodyPr>
          <a:lstStyle/>
          <a:p>
            <a:pPr indent="0" lvl="0" marL="0" rtl="0" algn="l">
              <a:lnSpc>
                <a:spcPct val="150000"/>
              </a:lnSpc>
              <a:spcBef>
                <a:spcPts val="0"/>
              </a:spcBef>
              <a:spcAft>
                <a:spcPts val="0"/>
              </a:spcAft>
              <a:buNone/>
            </a:pPr>
            <a:r>
              <a:rPr lang="en">
                <a:solidFill>
                  <a:srgbClr val="202020"/>
                </a:solidFill>
                <a:latin typeface="PT Sans"/>
                <a:ea typeface="PT Sans"/>
                <a:cs typeface="PT Sans"/>
                <a:sym typeface="PT Sans"/>
              </a:rPr>
              <a:t>Slide 18:</a:t>
            </a:r>
            <a:endParaRPr>
              <a:solidFill>
                <a:srgbClr val="202020"/>
              </a:solidFill>
              <a:latin typeface="PT Sans"/>
              <a:ea typeface="PT Sans"/>
              <a:cs typeface="PT Sans"/>
              <a:sym typeface="PT Sans"/>
            </a:endParaRPr>
          </a:p>
          <a:p>
            <a:pPr indent="0" lvl="0" marL="0" rtl="0" algn="l">
              <a:lnSpc>
                <a:spcPct val="150000"/>
              </a:lnSpc>
              <a:spcBef>
                <a:spcPts val="0"/>
              </a:spcBef>
              <a:spcAft>
                <a:spcPts val="0"/>
              </a:spcAft>
              <a:buClr>
                <a:schemeClr val="dk1"/>
              </a:buClr>
              <a:buSzPts val="1100"/>
              <a:buFont typeface="Arial"/>
              <a:buNone/>
            </a:pPr>
            <a:r>
              <a:rPr lang="en" u="sng">
                <a:solidFill>
                  <a:srgbClr val="0000FF"/>
                </a:solidFill>
                <a:latin typeface="PT Sans"/>
                <a:ea typeface="PT Sans"/>
                <a:cs typeface="PT Sans"/>
                <a:sym typeface="PT Sans"/>
                <a:hlinkClick r:id="rId4">
                  <a:extLst>
                    <a:ext uri="{A12FA001-AC4F-418D-AE19-62706E023703}">
                      <ahyp:hlinkClr val="tx"/>
                    </a:ext>
                  </a:extLst>
                </a:hlinkClick>
              </a:rPr>
              <a:t>https://www.aclunc.org/sites/goldchains/explore/native-american-slave-market.html</a:t>
            </a:r>
            <a:endParaRPr>
              <a:solidFill>
                <a:srgbClr val="0000FF"/>
              </a:solidFill>
              <a:latin typeface="PT Sans"/>
              <a:ea typeface="PT Sans"/>
              <a:cs typeface="PT Sans"/>
              <a:sym typeface="PT Sans"/>
            </a:endParaRPr>
          </a:p>
          <a:p>
            <a:pPr indent="0" lvl="0" marL="0" rtl="0" algn="l">
              <a:lnSpc>
                <a:spcPct val="150000"/>
              </a:lnSpc>
              <a:spcBef>
                <a:spcPts val="0"/>
              </a:spcBef>
              <a:spcAft>
                <a:spcPts val="0"/>
              </a:spcAft>
              <a:buNone/>
            </a:pPr>
            <a:r>
              <a:rPr lang="en">
                <a:solidFill>
                  <a:schemeClr val="dk1"/>
                </a:solidFill>
                <a:latin typeface="PT Sans"/>
                <a:ea typeface="PT Sans"/>
                <a:cs typeface="PT Sans"/>
                <a:sym typeface="PT Sans"/>
              </a:rPr>
              <a:t>Slide 19:</a:t>
            </a:r>
            <a:endParaRPr>
              <a:solidFill>
                <a:schemeClr val="dk1"/>
              </a:solidFill>
              <a:latin typeface="PT Sans"/>
              <a:ea typeface="PT Sans"/>
              <a:cs typeface="PT Sans"/>
              <a:sym typeface="PT Sans"/>
            </a:endParaRPr>
          </a:p>
          <a:p>
            <a:pPr indent="0" lvl="0" marL="0" rtl="0" algn="l">
              <a:lnSpc>
                <a:spcPct val="150000"/>
              </a:lnSpc>
              <a:spcBef>
                <a:spcPts val="0"/>
              </a:spcBef>
              <a:spcAft>
                <a:spcPts val="0"/>
              </a:spcAft>
              <a:buNone/>
            </a:pPr>
            <a:r>
              <a:rPr lang="en" u="sng">
                <a:solidFill>
                  <a:srgbClr val="0000FF"/>
                </a:solidFill>
                <a:latin typeface="PT Sans"/>
                <a:ea typeface="PT Sans"/>
                <a:cs typeface="PT Sans"/>
                <a:sym typeface="PT Sans"/>
                <a:hlinkClick r:id="rId5">
                  <a:extLst>
                    <a:ext uri="{A12FA001-AC4F-418D-AE19-62706E023703}">
                      <ahyp:hlinkClr val="tx"/>
                    </a:ext>
                  </a:extLst>
                </a:hlinkClick>
              </a:rPr>
              <a:t>http://collections.theautry.org/mwebcgi/mweb.exe?request=record;id=M207131;type=102</a:t>
            </a:r>
            <a:endParaRPr>
              <a:solidFill>
                <a:schemeClr val="dk1"/>
              </a:solidFill>
              <a:latin typeface="PT Sans"/>
              <a:ea typeface="PT Sans"/>
              <a:cs typeface="PT Sans"/>
              <a:sym typeface="PT Sans"/>
            </a:endParaRPr>
          </a:p>
          <a:p>
            <a:pPr indent="0" lvl="0" marL="0" rtl="0" algn="l">
              <a:lnSpc>
                <a:spcPct val="150000"/>
              </a:lnSpc>
              <a:spcBef>
                <a:spcPts val="0"/>
              </a:spcBef>
              <a:spcAft>
                <a:spcPts val="0"/>
              </a:spcAft>
              <a:buNone/>
            </a:pPr>
            <a:r>
              <a:rPr lang="en">
                <a:solidFill>
                  <a:schemeClr val="dk1"/>
                </a:solidFill>
                <a:latin typeface="PT Sans"/>
                <a:ea typeface="PT Sans"/>
                <a:cs typeface="PT Sans"/>
                <a:sym typeface="PT Sans"/>
              </a:rPr>
              <a:t>Slide 20:</a:t>
            </a:r>
            <a:endParaRPr>
              <a:solidFill>
                <a:schemeClr val="dk1"/>
              </a:solidFill>
              <a:latin typeface="PT Sans"/>
              <a:ea typeface="PT Sans"/>
              <a:cs typeface="PT Sans"/>
              <a:sym typeface="PT Sans"/>
            </a:endParaRPr>
          </a:p>
          <a:p>
            <a:pPr indent="0" lvl="0" marL="0" rtl="0" algn="l">
              <a:lnSpc>
                <a:spcPct val="150000"/>
              </a:lnSpc>
              <a:spcBef>
                <a:spcPts val="0"/>
              </a:spcBef>
              <a:spcAft>
                <a:spcPts val="0"/>
              </a:spcAft>
              <a:buNone/>
            </a:pPr>
            <a:r>
              <a:rPr lang="en" u="sng">
                <a:solidFill>
                  <a:srgbClr val="0000FF"/>
                </a:solidFill>
                <a:latin typeface="PT Sans"/>
                <a:ea typeface="PT Sans"/>
                <a:cs typeface="PT Sans"/>
                <a:sym typeface="PT Sans"/>
                <a:hlinkClick r:id="rId6">
                  <a:extLst>
                    <a:ext uri="{A12FA001-AC4F-418D-AE19-62706E023703}">
                      <ahyp:hlinkClr val="tx"/>
                    </a:ext>
                  </a:extLst>
                </a:hlinkClick>
              </a:rPr>
              <a:t>https://www.history.com/topics/religion/california-missions</a:t>
            </a:r>
            <a:endParaRPr>
              <a:solidFill>
                <a:schemeClr val="dk1"/>
              </a:solidFill>
              <a:latin typeface="PT Sans"/>
              <a:ea typeface="PT Sans"/>
              <a:cs typeface="PT Sans"/>
              <a:sym typeface="PT Sans"/>
            </a:endParaRPr>
          </a:p>
          <a:p>
            <a:pPr indent="0" lvl="0" marL="0" rtl="0" algn="l">
              <a:lnSpc>
                <a:spcPct val="150000"/>
              </a:lnSpc>
              <a:spcBef>
                <a:spcPts val="0"/>
              </a:spcBef>
              <a:spcAft>
                <a:spcPts val="0"/>
              </a:spcAft>
              <a:buNone/>
            </a:pPr>
            <a:r>
              <a:rPr lang="en" u="sng">
                <a:solidFill>
                  <a:srgbClr val="0000FF"/>
                </a:solidFill>
                <a:latin typeface="PT Sans"/>
                <a:ea typeface="PT Sans"/>
                <a:cs typeface="PT Sans"/>
                <a:sym typeface="PT Sans"/>
                <a:hlinkClick r:id="rId7">
                  <a:extLst>
                    <a:ext uri="{A12FA001-AC4F-418D-AE19-62706E023703}">
                      <ahyp:hlinkClr val="tx"/>
                    </a:ext>
                  </a:extLst>
                </a:hlinkClick>
              </a:rPr>
              <a:t>https://www.capitalgazette.com/column-san-diego-celebrates-250-years-with-an-inclusive-ceremony-story.html</a:t>
            </a:r>
            <a:endParaRPr>
              <a:solidFill>
                <a:srgbClr val="0000FF"/>
              </a:solidFill>
              <a:latin typeface="PT Sans"/>
              <a:ea typeface="PT Sans"/>
              <a:cs typeface="PT Sans"/>
              <a:sym typeface="PT Sans"/>
            </a:endParaRPr>
          </a:p>
          <a:p>
            <a:pPr indent="0" lvl="0" marL="0" rtl="0" algn="l">
              <a:lnSpc>
                <a:spcPct val="150000"/>
              </a:lnSpc>
              <a:spcBef>
                <a:spcPts val="0"/>
              </a:spcBef>
              <a:spcAft>
                <a:spcPts val="0"/>
              </a:spcAft>
              <a:buNone/>
            </a:pPr>
            <a:r>
              <a:rPr lang="en">
                <a:latin typeface="PT Sans"/>
                <a:ea typeface="PT Sans"/>
                <a:cs typeface="PT Sans"/>
                <a:sym typeface="PT Sans"/>
              </a:rPr>
              <a:t>Slide 21:</a:t>
            </a:r>
            <a:endParaRPr>
              <a:latin typeface="PT Sans"/>
              <a:ea typeface="PT Sans"/>
              <a:cs typeface="PT Sans"/>
              <a:sym typeface="PT Sans"/>
            </a:endParaRPr>
          </a:p>
          <a:p>
            <a:pPr indent="0" lvl="0" marL="0" rtl="0" algn="l">
              <a:lnSpc>
                <a:spcPct val="150000"/>
              </a:lnSpc>
              <a:spcBef>
                <a:spcPts val="0"/>
              </a:spcBef>
              <a:spcAft>
                <a:spcPts val="0"/>
              </a:spcAft>
              <a:buNone/>
            </a:pPr>
            <a:r>
              <a:rPr lang="en" u="sng">
                <a:solidFill>
                  <a:srgbClr val="0000FF"/>
                </a:solidFill>
                <a:latin typeface="PT Sans"/>
                <a:ea typeface="PT Sans"/>
                <a:cs typeface="PT Sans"/>
                <a:sym typeface="PT Sans"/>
                <a:hlinkClick r:id="rId8">
                  <a:extLst>
                    <a:ext uri="{A12FA001-AC4F-418D-AE19-62706E023703}">
                      <ahyp:hlinkClr val="tx"/>
                    </a:ext>
                  </a:extLst>
                </a:hlinkClick>
              </a:rPr>
              <a:t>https://www.courts.ca.gov/documents/IB.pdf</a:t>
            </a:r>
            <a:endParaRPr>
              <a:solidFill>
                <a:srgbClr val="0000FF"/>
              </a:solidFill>
              <a:latin typeface="PT Sans"/>
              <a:ea typeface="PT Sans"/>
              <a:cs typeface="PT Sans"/>
              <a:sym typeface="PT Sans"/>
            </a:endParaRPr>
          </a:p>
          <a:p>
            <a:pPr indent="0" lvl="0" marL="0" rtl="0" algn="l">
              <a:lnSpc>
                <a:spcPct val="150000"/>
              </a:lnSpc>
              <a:spcBef>
                <a:spcPts val="0"/>
              </a:spcBef>
              <a:spcAft>
                <a:spcPts val="0"/>
              </a:spcAft>
              <a:buNone/>
            </a:pPr>
            <a:r>
              <a:rPr lang="en" u="sng">
                <a:solidFill>
                  <a:srgbClr val="0000FF"/>
                </a:solidFill>
                <a:latin typeface="PT Sans"/>
                <a:ea typeface="PT Sans"/>
                <a:cs typeface="PT Sans"/>
                <a:sym typeface="PT Sans"/>
                <a:hlinkClick r:id="rId9">
                  <a:extLst>
                    <a:ext uri="{A12FA001-AC4F-418D-AE19-62706E023703}">
                      <ahyp:hlinkClr val="tx"/>
                    </a:ext>
                  </a:extLst>
                </a:hlinkClick>
              </a:rPr>
              <a:t>https://billofrightsinstitute.org/activities/the-dawes-act-1887</a:t>
            </a:r>
            <a:endParaRPr>
              <a:solidFill>
                <a:srgbClr val="0000FF"/>
              </a:solidFill>
              <a:latin typeface="PT Sans"/>
              <a:ea typeface="PT Sans"/>
              <a:cs typeface="PT Sans"/>
              <a:sym typeface="PT Sans"/>
            </a:endParaRPr>
          </a:p>
          <a:p>
            <a:pPr indent="0" lvl="0" marL="0" rtl="0" algn="l">
              <a:lnSpc>
                <a:spcPct val="150000"/>
              </a:lnSpc>
              <a:spcBef>
                <a:spcPts val="0"/>
              </a:spcBef>
              <a:spcAft>
                <a:spcPts val="0"/>
              </a:spcAft>
              <a:buNone/>
            </a:pPr>
            <a:r>
              <a:rPr lang="en">
                <a:latin typeface="PT Sans"/>
                <a:ea typeface="PT Sans"/>
                <a:cs typeface="PT Sans"/>
                <a:sym typeface="PT Sans"/>
              </a:rPr>
              <a:t>Slide 22:</a:t>
            </a:r>
            <a:endParaRPr>
              <a:latin typeface="PT Sans"/>
              <a:ea typeface="PT Sans"/>
              <a:cs typeface="PT Sans"/>
              <a:sym typeface="PT Sans"/>
            </a:endParaRPr>
          </a:p>
          <a:p>
            <a:pPr indent="0" lvl="0" marL="0" rtl="0" algn="l">
              <a:lnSpc>
                <a:spcPct val="150000"/>
              </a:lnSpc>
              <a:spcBef>
                <a:spcPts val="0"/>
              </a:spcBef>
              <a:spcAft>
                <a:spcPts val="0"/>
              </a:spcAft>
              <a:buNone/>
            </a:pPr>
            <a:r>
              <a:rPr lang="en" u="sng">
                <a:solidFill>
                  <a:srgbClr val="0000FF"/>
                </a:solidFill>
                <a:hlinkClick r:id="rId10">
                  <a:extLst>
                    <a:ext uri="{A12FA001-AC4F-418D-AE19-62706E023703}">
                      <ahyp:hlinkClr val="tx"/>
                    </a:ext>
                  </a:extLst>
                </a:hlinkClick>
              </a:rPr>
              <a:t>https://blogs.uoregon.edu/nativeamericanboardingschools/a-brief-history/</a:t>
            </a:r>
            <a:endParaRPr>
              <a:solidFill>
                <a:srgbClr val="0000FF"/>
              </a:solidFill>
            </a:endParaRPr>
          </a:p>
        </p:txBody>
      </p:sp>
      <p:sp>
        <p:nvSpPr>
          <p:cNvPr id="232" name="Google Shape;232;p36"/>
          <p:cNvSpPr txBox="1"/>
          <p:nvPr/>
        </p:nvSpPr>
        <p:spPr>
          <a:xfrm>
            <a:off x="173575" y="4547775"/>
            <a:ext cx="47544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solidFill>
                  <a:schemeClr val="dk1"/>
                </a:solidFill>
                <a:latin typeface="PT Sans"/>
                <a:ea typeface="PT Sans"/>
                <a:cs typeface="PT Sans"/>
                <a:sym typeface="PT Sans"/>
              </a:rPr>
              <a:t>A Redbud Resource Group and CIMCC Collaboration</a:t>
            </a:r>
            <a:endParaRPr/>
          </a:p>
        </p:txBody>
      </p:sp>
      <p:pic>
        <p:nvPicPr>
          <p:cNvPr id="233" name="Google Shape;233;p36"/>
          <p:cNvPicPr preferRelativeResize="0"/>
          <p:nvPr/>
        </p:nvPicPr>
        <p:blipFill>
          <a:blip r:embed="rId11">
            <a:alphaModFix/>
          </a:blip>
          <a:stretch>
            <a:fillRect/>
          </a:stretch>
        </p:blipFill>
        <p:spPr>
          <a:xfrm>
            <a:off x="5849825" y="4273050"/>
            <a:ext cx="1486625" cy="674925"/>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7" name="Shape 67"/>
        <p:cNvGrpSpPr/>
        <p:nvPr/>
      </p:nvGrpSpPr>
      <p:grpSpPr>
        <a:xfrm>
          <a:off x="0" y="0"/>
          <a:ext cx="0" cy="0"/>
          <a:chOff x="0" y="0"/>
          <a:chExt cx="0" cy="0"/>
        </a:xfrm>
      </p:grpSpPr>
      <p:sp>
        <p:nvSpPr>
          <p:cNvPr id="68" name="Google Shape;68;p15"/>
          <p:cNvSpPr txBox="1"/>
          <p:nvPr>
            <p:ph type="title"/>
          </p:nvPr>
        </p:nvSpPr>
        <p:spPr>
          <a:xfrm>
            <a:off x="311700" y="445025"/>
            <a:ext cx="8520600" cy="5727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b="1" lang="en" sz="2800">
                <a:solidFill>
                  <a:srgbClr val="931A25"/>
                </a:solidFill>
                <a:latin typeface="PT Sans"/>
                <a:ea typeface="PT Sans"/>
                <a:cs typeface="PT Sans"/>
                <a:sym typeface="PT Sans"/>
              </a:rPr>
              <a:t>Vocabulary</a:t>
            </a:r>
            <a:endParaRPr b="1" sz="2800">
              <a:latin typeface="PT Sans"/>
              <a:ea typeface="PT Sans"/>
              <a:cs typeface="PT Sans"/>
              <a:sym typeface="PT Sans"/>
            </a:endParaRPr>
          </a:p>
        </p:txBody>
      </p:sp>
      <p:sp>
        <p:nvSpPr>
          <p:cNvPr id="69" name="Google Shape;69;p15"/>
          <p:cNvSpPr txBox="1"/>
          <p:nvPr>
            <p:ph idx="1" type="body"/>
          </p:nvPr>
        </p:nvSpPr>
        <p:spPr>
          <a:xfrm>
            <a:off x="930900" y="939750"/>
            <a:ext cx="72822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1600">
                <a:latin typeface="PT Sans"/>
                <a:ea typeface="PT Sans"/>
                <a:cs typeface="PT Sans"/>
                <a:sym typeface="PT Sans"/>
              </a:rPr>
              <a:t>assimilate:</a:t>
            </a:r>
            <a:r>
              <a:rPr lang="en" sz="1600">
                <a:latin typeface="PT Sans"/>
                <a:ea typeface="PT Sans"/>
                <a:cs typeface="PT Sans"/>
                <a:sym typeface="PT Sans"/>
              </a:rPr>
              <a:t> to </a:t>
            </a:r>
            <a:r>
              <a:rPr lang="en" sz="1600">
                <a:highlight>
                  <a:srgbClr val="FFFFFF"/>
                </a:highlight>
                <a:latin typeface="PT Sans"/>
                <a:ea typeface="PT Sans"/>
                <a:cs typeface="PT Sans"/>
                <a:sym typeface="PT Sans"/>
              </a:rPr>
              <a:t>become absorbed and integrated into a society or culture.</a:t>
            </a:r>
            <a:endParaRPr sz="1600">
              <a:highlight>
                <a:srgbClr val="FFFFFF"/>
              </a:highlight>
              <a:latin typeface="PT Sans"/>
              <a:ea typeface="PT Sans"/>
              <a:cs typeface="PT Sans"/>
              <a:sym typeface="PT Sans"/>
            </a:endParaRPr>
          </a:p>
          <a:p>
            <a:pPr indent="0" lvl="0" marL="0" rtl="0" algn="l">
              <a:spcBef>
                <a:spcPts val="0"/>
              </a:spcBef>
              <a:spcAft>
                <a:spcPts val="0"/>
              </a:spcAft>
              <a:buClr>
                <a:schemeClr val="dk1"/>
              </a:buClr>
              <a:buSzPts val="1100"/>
              <a:buFont typeface="Arial"/>
              <a:buNone/>
            </a:pPr>
            <a:r>
              <a:t/>
            </a:r>
            <a:endParaRPr sz="1600">
              <a:highlight>
                <a:srgbClr val="FFFFFF"/>
              </a:highlight>
              <a:latin typeface="PT Sans"/>
              <a:ea typeface="PT Sans"/>
              <a:cs typeface="PT Sans"/>
              <a:sym typeface="PT Sans"/>
            </a:endParaRPr>
          </a:p>
          <a:p>
            <a:pPr indent="0" lvl="0" marL="0" rtl="0" algn="l">
              <a:spcBef>
                <a:spcPts val="0"/>
              </a:spcBef>
              <a:spcAft>
                <a:spcPts val="0"/>
              </a:spcAft>
              <a:buNone/>
            </a:pPr>
            <a:r>
              <a:rPr b="1" lang="en" sz="1600">
                <a:latin typeface="PT Sans"/>
                <a:ea typeface="PT Sans"/>
                <a:cs typeface="PT Sans"/>
                <a:sym typeface="PT Sans"/>
              </a:rPr>
              <a:t>mission: </a:t>
            </a:r>
            <a:r>
              <a:rPr lang="en" sz="1600">
                <a:latin typeface="PT Sans"/>
                <a:ea typeface="PT Sans"/>
                <a:cs typeface="PT Sans"/>
                <a:sym typeface="PT Sans"/>
              </a:rPr>
              <a:t>a religious or political assignment that often requires travel to another country. Religious missionaries are sent throughout the world to convert people to a specific religion or belief system. </a:t>
            </a:r>
            <a:endParaRPr sz="1600">
              <a:latin typeface="PT Sans"/>
              <a:ea typeface="PT Sans"/>
              <a:cs typeface="PT Sans"/>
              <a:sym typeface="PT Sans"/>
            </a:endParaRPr>
          </a:p>
          <a:p>
            <a:pPr indent="0" lvl="0" marL="0" rtl="0" algn="l">
              <a:spcBef>
                <a:spcPts val="0"/>
              </a:spcBef>
              <a:spcAft>
                <a:spcPts val="0"/>
              </a:spcAft>
              <a:buClr>
                <a:schemeClr val="dk1"/>
              </a:buClr>
              <a:buSzPts val="1100"/>
              <a:buFont typeface="Arial"/>
              <a:buNone/>
            </a:pPr>
            <a:r>
              <a:t/>
            </a:r>
            <a:endParaRPr sz="1600">
              <a:latin typeface="PT Sans"/>
              <a:ea typeface="PT Sans"/>
              <a:cs typeface="PT Sans"/>
              <a:sym typeface="PT Sans"/>
            </a:endParaRPr>
          </a:p>
          <a:p>
            <a:pPr indent="0" lvl="0" marL="0" rtl="0" algn="l">
              <a:spcBef>
                <a:spcPts val="0"/>
              </a:spcBef>
              <a:spcAft>
                <a:spcPts val="0"/>
              </a:spcAft>
              <a:buNone/>
            </a:pPr>
            <a:r>
              <a:rPr b="1" lang="en" sz="1600">
                <a:latin typeface="PT Sans"/>
                <a:ea typeface="PT Sans"/>
                <a:cs typeface="PT Sans"/>
                <a:sym typeface="PT Sans"/>
              </a:rPr>
              <a:t>legislation: </a:t>
            </a:r>
            <a:r>
              <a:rPr lang="en" sz="1600">
                <a:latin typeface="PT Sans"/>
                <a:ea typeface="PT Sans"/>
                <a:cs typeface="PT Sans"/>
                <a:sym typeface="PT Sans"/>
              </a:rPr>
              <a:t>laws that are followed and accepted collectively by a community</a:t>
            </a:r>
            <a:endParaRPr sz="1600">
              <a:latin typeface="PT Sans"/>
              <a:ea typeface="PT Sans"/>
              <a:cs typeface="PT Sans"/>
              <a:sym typeface="PT Sans"/>
            </a:endParaRPr>
          </a:p>
          <a:p>
            <a:pPr indent="0" lvl="0" marL="0" rtl="0" algn="l">
              <a:spcBef>
                <a:spcPts val="0"/>
              </a:spcBef>
              <a:spcAft>
                <a:spcPts val="0"/>
              </a:spcAft>
              <a:buClr>
                <a:schemeClr val="dk1"/>
              </a:buClr>
              <a:buSzPts val="1100"/>
              <a:buFont typeface="Arial"/>
              <a:buNone/>
            </a:pPr>
            <a:r>
              <a:t/>
            </a:r>
            <a:endParaRPr sz="1600">
              <a:latin typeface="PT Sans"/>
              <a:ea typeface="PT Sans"/>
              <a:cs typeface="PT Sans"/>
              <a:sym typeface="PT Sans"/>
            </a:endParaRPr>
          </a:p>
          <a:p>
            <a:pPr indent="0" lvl="0" marL="0" rtl="0" algn="l">
              <a:spcBef>
                <a:spcPts val="0"/>
              </a:spcBef>
              <a:spcAft>
                <a:spcPts val="0"/>
              </a:spcAft>
              <a:buNone/>
            </a:pPr>
            <a:r>
              <a:rPr b="1" lang="en" sz="1600">
                <a:latin typeface="PT Sans"/>
                <a:ea typeface="PT Sans"/>
                <a:cs typeface="PT Sans"/>
                <a:sym typeface="PT Sans"/>
              </a:rPr>
              <a:t>justify:</a:t>
            </a:r>
            <a:r>
              <a:rPr lang="en" sz="1600">
                <a:latin typeface="PT Sans"/>
                <a:ea typeface="PT Sans"/>
                <a:cs typeface="PT Sans"/>
                <a:sym typeface="PT Sans"/>
              </a:rPr>
              <a:t> to s</a:t>
            </a:r>
            <a:r>
              <a:rPr lang="en" sz="1600">
                <a:highlight>
                  <a:srgbClr val="FFFFFF"/>
                </a:highlight>
                <a:latin typeface="PT Sans"/>
                <a:ea typeface="PT Sans"/>
                <a:cs typeface="PT Sans"/>
                <a:sym typeface="PT Sans"/>
              </a:rPr>
              <a:t>how or prove to be right or reasonable.</a:t>
            </a:r>
            <a:endParaRPr sz="1600">
              <a:highlight>
                <a:srgbClr val="FFFFFF"/>
              </a:highlight>
              <a:latin typeface="PT Sans"/>
              <a:ea typeface="PT Sans"/>
              <a:cs typeface="PT Sans"/>
              <a:sym typeface="PT Sans"/>
            </a:endParaRPr>
          </a:p>
          <a:p>
            <a:pPr indent="0" lvl="0" marL="0" rtl="0" algn="l">
              <a:spcBef>
                <a:spcPts val="0"/>
              </a:spcBef>
              <a:spcAft>
                <a:spcPts val="0"/>
              </a:spcAft>
              <a:buClr>
                <a:schemeClr val="dk1"/>
              </a:buClr>
              <a:buSzPts val="1100"/>
              <a:buFont typeface="Arial"/>
              <a:buNone/>
            </a:pPr>
            <a:r>
              <a:t/>
            </a:r>
            <a:endParaRPr sz="1600">
              <a:highlight>
                <a:srgbClr val="FFFFFF"/>
              </a:highlight>
              <a:latin typeface="PT Sans"/>
              <a:ea typeface="PT Sans"/>
              <a:cs typeface="PT Sans"/>
              <a:sym typeface="PT Sans"/>
            </a:endParaRPr>
          </a:p>
          <a:p>
            <a:pPr indent="0" lvl="0" marL="0" rtl="0" algn="l">
              <a:spcBef>
                <a:spcPts val="0"/>
              </a:spcBef>
              <a:spcAft>
                <a:spcPts val="0"/>
              </a:spcAft>
              <a:buNone/>
            </a:pPr>
            <a:r>
              <a:rPr b="1" lang="en" sz="1600">
                <a:latin typeface="PT Sans"/>
                <a:ea typeface="PT Sans"/>
                <a:cs typeface="PT Sans"/>
                <a:sym typeface="PT Sans"/>
              </a:rPr>
              <a:t>inevitable: </a:t>
            </a:r>
            <a:r>
              <a:rPr lang="en" sz="1600">
                <a:latin typeface="PT Sans"/>
                <a:ea typeface="PT Sans"/>
                <a:cs typeface="PT Sans"/>
                <a:sym typeface="PT Sans"/>
              </a:rPr>
              <a:t>a situation that </a:t>
            </a:r>
            <a:r>
              <a:rPr lang="en" sz="1600">
                <a:highlight>
                  <a:srgbClr val="FFFFFF"/>
                </a:highlight>
                <a:latin typeface="PT Sans"/>
                <a:ea typeface="PT Sans"/>
                <a:cs typeface="PT Sans"/>
                <a:sym typeface="PT Sans"/>
              </a:rPr>
              <a:t>certain to happen; unavoidable.</a:t>
            </a:r>
            <a:endParaRPr sz="1600">
              <a:highlight>
                <a:srgbClr val="FFFFFF"/>
              </a:highlight>
              <a:latin typeface="PT Sans"/>
              <a:ea typeface="PT Sans"/>
              <a:cs typeface="PT Sans"/>
              <a:sym typeface="PT Sans"/>
            </a:endParaRPr>
          </a:p>
          <a:p>
            <a:pPr indent="0" lvl="0" marL="0" rtl="0" algn="l">
              <a:spcBef>
                <a:spcPts val="0"/>
              </a:spcBef>
              <a:spcAft>
                <a:spcPts val="0"/>
              </a:spcAft>
              <a:buClr>
                <a:schemeClr val="dk1"/>
              </a:buClr>
              <a:buSzPts val="1100"/>
              <a:buFont typeface="Arial"/>
              <a:buNone/>
            </a:pPr>
            <a:r>
              <a:t/>
            </a:r>
            <a:endParaRPr sz="1600">
              <a:highlight>
                <a:srgbClr val="FFFFFF"/>
              </a:highlight>
              <a:latin typeface="PT Sans"/>
              <a:ea typeface="PT Sans"/>
              <a:cs typeface="PT Sans"/>
              <a:sym typeface="PT Sans"/>
            </a:endParaRPr>
          </a:p>
          <a:p>
            <a:pPr indent="0" lvl="0" marL="0" rtl="0" algn="l">
              <a:spcBef>
                <a:spcPts val="0"/>
              </a:spcBef>
              <a:spcAft>
                <a:spcPts val="0"/>
              </a:spcAft>
              <a:buClr>
                <a:schemeClr val="dk1"/>
              </a:buClr>
              <a:buSzPts val="1100"/>
              <a:buFont typeface="Arial"/>
              <a:buNone/>
            </a:pPr>
            <a:r>
              <a:rPr b="1" lang="en" sz="1600">
                <a:latin typeface="PT Sans"/>
                <a:ea typeface="PT Sans"/>
                <a:cs typeface="PT Sans"/>
                <a:sym typeface="PT Sans"/>
              </a:rPr>
              <a:t>extinction: </a:t>
            </a:r>
            <a:r>
              <a:rPr lang="en" sz="1600">
                <a:highlight>
                  <a:srgbClr val="FFFFFF"/>
                </a:highlight>
                <a:latin typeface="PT Sans"/>
                <a:ea typeface="PT Sans"/>
                <a:cs typeface="PT Sans"/>
                <a:sym typeface="PT Sans"/>
              </a:rPr>
              <a:t>(of a species, family, or other group of animals or plants) having no living members; no longer in existence.</a:t>
            </a:r>
            <a:endParaRPr sz="1600">
              <a:latin typeface="PT Sans"/>
              <a:ea typeface="PT Sans"/>
              <a:cs typeface="PT Sans"/>
              <a:sym typeface="PT Sans"/>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3" name="Shape 73"/>
        <p:cNvGrpSpPr/>
        <p:nvPr/>
      </p:nvGrpSpPr>
      <p:grpSpPr>
        <a:xfrm>
          <a:off x="0" y="0"/>
          <a:ext cx="0" cy="0"/>
          <a:chOff x="0" y="0"/>
          <a:chExt cx="0" cy="0"/>
        </a:xfrm>
      </p:grpSpPr>
      <p:sp>
        <p:nvSpPr>
          <p:cNvPr id="74" name="Google Shape;74;p16"/>
          <p:cNvSpPr txBox="1"/>
          <p:nvPr>
            <p:ph type="title"/>
          </p:nvPr>
        </p:nvSpPr>
        <p:spPr>
          <a:xfrm>
            <a:off x="311700" y="392550"/>
            <a:ext cx="8520600" cy="35700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b="1" lang="en" sz="2800">
                <a:solidFill>
                  <a:srgbClr val="931A25"/>
                </a:solidFill>
                <a:latin typeface="PT Sans"/>
                <a:ea typeface="PT Sans"/>
                <a:cs typeface="PT Sans"/>
                <a:sym typeface="PT Sans"/>
              </a:rPr>
              <a:t>Warm Up: </a:t>
            </a:r>
            <a:endParaRPr b="1" sz="2800">
              <a:solidFill>
                <a:srgbClr val="931A25"/>
              </a:solidFill>
              <a:latin typeface="PT Sans"/>
              <a:ea typeface="PT Sans"/>
              <a:cs typeface="PT Sans"/>
              <a:sym typeface="PT Sans"/>
            </a:endParaRPr>
          </a:p>
          <a:p>
            <a:pPr indent="0" lvl="0" marL="0" rtl="0" algn="ctr">
              <a:spcBef>
                <a:spcPts val="0"/>
              </a:spcBef>
              <a:spcAft>
                <a:spcPts val="0"/>
              </a:spcAft>
              <a:buNone/>
            </a:pPr>
            <a:r>
              <a:t/>
            </a:r>
            <a:endParaRPr sz="3000">
              <a:latin typeface="Montserrat"/>
              <a:ea typeface="Montserrat"/>
              <a:cs typeface="Montserrat"/>
              <a:sym typeface="Montserrat"/>
            </a:endParaRPr>
          </a:p>
          <a:p>
            <a:pPr indent="0" lvl="0" marL="0" rtl="0" algn="l">
              <a:spcBef>
                <a:spcPts val="0"/>
              </a:spcBef>
              <a:spcAft>
                <a:spcPts val="0"/>
              </a:spcAft>
              <a:buNone/>
            </a:pPr>
            <a:r>
              <a:t/>
            </a:r>
            <a:endParaRPr sz="3000">
              <a:latin typeface="Montserrat"/>
              <a:ea typeface="Montserrat"/>
              <a:cs typeface="Montserrat"/>
              <a:sym typeface="Montserrat"/>
            </a:endParaRPr>
          </a:p>
        </p:txBody>
      </p:sp>
      <p:sp>
        <p:nvSpPr>
          <p:cNvPr id="75" name="Google Shape;75;p16"/>
          <p:cNvSpPr txBox="1"/>
          <p:nvPr/>
        </p:nvSpPr>
        <p:spPr>
          <a:xfrm>
            <a:off x="1126325" y="1445425"/>
            <a:ext cx="6795300" cy="523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sz="2200"/>
          </a:p>
        </p:txBody>
      </p:sp>
      <p:sp>
        <p:nvSpPr>
          <p:cNvPr id="76" name="Google Shape;76;p16"/>
          <p:cNvSpPr txBox="1"/>
          <p:nvPr/>
        </p:nvSpPr>
        <p:spPr>
          <a:xfrm>
            <a:off x="890225" y="1322250"/>
            <a:ext cx="7715400" cy="1754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600">
                <a:latin typeface="PT Sans"/>
                <a:ea typeface="PT Sans"/>
                <a:cs typeface="PT Sans"/>
                <a:sym typeface="PT Sans"/>
              </a:rPr>
              <a:t>What does it mean for something to be extinct? </a:t>
            </a:r>
            <a:endParaRPr sz="1600">
              <a:latin typeface="PT Sans"/>
              <a:ea typeface="PT Sans"/>
              <a:cs typeface="PT Sans"/>
              <a:sym typeface="PT Sans"/>
            </a:endParaRPr>
          </a:p>
          <a:p>
            <a:pPr indent="0" lvl="0" marL="0" rtl="0" algn="l">
              <a:spcBef>
                <a:spcPts val="0"/>
              </a:spcBef>
              <a:spcAft>
                <a:spcPts val="0"/>
              </a:spcAft>
              <a:buNone/>
            </a:pPr>
            <a:r>
              <a:t/>
            </a:r>
            <a:endParaRPr sz="1600">
              <a:latin typeface="PT Sans"/>
              <a:ea typeface="PT Sans"/>
              <a:cs typeface="PT Sans"/>
              <a:sym typeface="PT Sans"/>
            </a:endParaRPr>
          </a:p>
          <a:p>
            <a:pPr indent="0" lvl="0" marL="0" rtl="0" algn="l">
              <a:spcBef>
                <a:spcPts val="0"/>
              </a:spcBef>
              <a:spcAft>
                <a:spcPts val="0"/>
              </a:spcAft>
              <a:buNone/>
            </a:pPr>
            <a:r>
              <a:rPr lang="en" sz="1600">
                <a:latin typeface="PT Sans"/>
                <a:ea typeface="PT Sans"/>
                <a:cs typeface="PT Sans"/>
                <a:sym typeface="PT Sans"/>
              </a:rPr>
              <a:t>What are some examples of things that have become extinct?</a:t>
            </a:r>
            <a:endParaRPr sz="1600">
              <a:latin typeface="PT Sans"/>
              <a:ea typeface="PT Sans"/>
              <a:cs typeface="PT Sans"/>
              <a:sym typeface="PT Sans"/>
            </a:endParaRPr>
          </a:p>
          <a:p>
            <a:pPr indent="0" lvl="0" marL="0" rtl="0" algn="l">
              <a:spcBef>
                <a:spcPts val="0"/>
              </a:spcBef>
              <a:spcAft>
                <a:spcPts val="0"/>
              </a:spcAft>
              <a:buNone/>
            </a:pPr>
            <a:r>
              <a:t/>
            </a:r>
            <a:endParaRPr sz="1600">
              <a:latin typeface="PT Sans"/>
              <a:ea typeface="PT Sans"/>
              <a:cs typeface="PT Sans"/>
              <a:sym typeface="PT Sans"/>
            </a:endParaRPr>
          </a:p>
          <a:p>
            <a:pPr indent="0" lvl="0" marL="0" rtl="0" algn="l">
              <a:spcBef>
                <a:spcPts val="0"/>
              </a:spcBef>
              <a:spcAft>
                <a:spcPts val="0"/>
              </a:spcAft>
              <a:buNone/>
            </a:pPr>
            <a:r>
              <a:rPr lang="en" sz="1600">
                <a:latin typeface="PT Sans"/>
                <a:ea typeface="PT Sans"/>
                <a:cs typeface="PT Sans"/>
                <a:sym typeface="PT Sans"/>
              </a:rPr>
              <a:t>When kinds of events or actions lead to extinction?</a:t>
            </a:r>
            <a:endParaRPr sz="1600">
              <a:latin typeface="PT Sans"/>
              <a:ea typeface="PT Sans"/>
              <a:cs typeface="PT Sans"/>
              <a:sym typeface="PT Sans"/>
            </a:endParaRPr>
          </a:p>
          <a:p>
            <a:pPr indent="0" lvl="0" marL="0" rtl="0" algn="l">
              <a:spcBef>
                <a:spcPts val="0"/>
              </a:spcBef>
              <a:spcAft>
                <a:spcPts val="0"/>
              </a:spcAft>
              <a:buNone/>
            </a:pPr>
            <a:r>
              <a:t/>
            </a:r>
            <a:endParaRPr sz="2200">
              <a:latin typeface="PT Sans"/>
              <a:ea typeface="PT Sans"/>
              <a:cs typeface="PT Sans"/>
              <a:sym typeface="PT Sans"/>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0" name="Shape 80"/>
        <p:cNvGrpSpPr/>
        <p:nvPr/>
      </p:nvGrpSpPr>
      <p:grpSpPr>
        <a:xfrm>
          <a:off x="0" y="0"/>
          <a:ext cx="0" cy="0"/>
          <a:chOff x="0" y="0"/>
          <a:chExt cx="0" cy="0"/>
        </a:xfrm>
      </p:grpSpPr>
      <p:sp>
        <p:nvSpPr>
          <p:cNvPr id="81" name="Google Shape;81;p17"/>
          <p:cNvSpPr txBox="1"/>
          <p:nvPr>
            <p:ph type="title"/>
          </p:nvPr>
        </p:nvSpPr>
        <p:spPr>
          <a:xfrm>
            <a:off x="311700" y="1729950"/>
            <a:ext cx="8520600" cy="8418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b="1" lang="en" sz="2200">
                <a:solidFill>
                  <a:srgbClr val="931A25"/>
                </a:solidFill>
                <a:latin typeface="PT Sans"/>
                <a:ea typeface="PT Sans"/>
                <a:cs typeface="PT Sans"/>
                <a:sym typeface="PT Sans"/>
              </a:rPr>
              <a:t>Cultural Erasure: </a:t>
            </a:r>
            <a:endParaRPr b="1" sz="2200">
              <a:solidFill>
                <a:srgbClr val="931A25"/>
              </a:solidFill>
              <a:latin typeface="PT Sans"/>
              <a:ea typeface="PT Sans"/>
              <a:cs typeface="PT Sans"/>
              <a:sym typeface="PT Sans"/>
            </a:endParaRPr>
          </a:p>
          <a:p>
            <a:pPr indent="0" lvl="0" marL="0" rtl="0" algn="ctr">
              <a:spcBef>
                <a:spcPts val="0"/>
              </a:spcBef>
              <a:spcAft>
                <a:spcPts val="0"/>
              </a:spcAft>
              <a:buNone/>
            </a:pPr>
            <a:r>
              <a:rPr b="1" lang="en" sz="2200">
                <a:solidFill>
                  <a:srgbClr val="931A25"/>
                </a:solidFill>
                <a:latin typeface="PT Sans"/>
                <a:ea typeface="PT Sans"/>
                <a:cs typeface="PT Sans"/>
                <a:sym typeface="PT Sans"/>
              </a:rPr>
              <a:t>Historical Examples</a:t>
            </a:r>
            <a:endParaRPr b="1" sz="2200">
              <a:solidFill>
                <a:srgbClr val="931A25"/>
              </a:solidFill>
              <a:latin typeface="PT Sans"/>
              <a:ea typeface="PT Sans"/>
              <a:cs typeface="PT Sans"/>
              <a:sym typeface="PT Sans"/>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5" name="Shape 85"/>
        <p:cNvGrpSpPr/>
        <p:nvPr/>
      </p:nvGrpSpPr>
      <p:grpSpPr>
        <a:xfrm>
          <a:off x="0" y="0"/>
          <a:ext cx="0" cy="0"/>
          <a:chOff x="0" y="0"/>
          <a:chExt cx="0" cy="0"/>
        </a:xfrm>
      </p:grpSpPr>
      <p:sp>
        <p:nvSpPr>
          <p:cNvPr id="86" name="Google Shape;86;p18"/>
          <p:cNvSpPr txBox="1"/>
          <p:nvPr>
            <p:ph type="title"/>
          </p:nvPr>
        </p:nvSpPr>
        <p:spPr>
          <a:xfrm>
            <a:off x="311700" y="445025"/>
            <a:ext cx="8520600" cy="5727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b="1" lang="en" sz="2800">
                <a:solidFill>
                  <a:srgbClr val="931A25"/>
                </a:solidFill>
                <a:latin typeface="PT Sans"/>
                <a:ea typeface="PT Sans"/>
                <a:cs typeface="PT Sans"/>
                <a:sym typeface="PT Sans"/>
              </a:rPr>
              <a:t>What is Erasure?</a:t>
            </a:r>
            <a:endParaRPr b="1" sz="2800">
              <a:solidFill>
                <a:srgbClr val="931A25"/>
              </a:solidFill>
              <a:latin typeface="PT Sans"/>
              <a:ea typeface="PT Sans"/>
              <a:cs typeface="PT Sans"/>
              <a:sym typeface="PT Sans"/>
            </a:endParaRPr>
          </a:p>
        </p:txBody>
      </p:sp>
      <p:sp>
        <p:nvSpPr>
          <p:cNvPr id="87" name="Google Shape;87;p18"/>
          <p:cNvSpPr txBox="1"/>
          <p:nvPr>
            <p:ph idx="1" type="body"/>
          </p:nvPr>
        </p:nvSpPr>
        <p:spPr>
          <a:xfrm>
            <a:off x="865225" y="1152475"/>
            <a:ext cx="6887700" cy="34164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t/>
            </a:r>
            <a:endParaRPr sz="1800">
              <a:latin typeface="PT Sans"/>
              <a:ea typeface="PT Sans"/>
              <a:cs typeface="PT Sans"/>
              <a:sym typeface="PT Sans"/>
            </a:endParaRPr>
          </a:p>
          <a:p>
            <a:pPr indent="0" lvl="0" marL="0" rtl="0" algn="ctr">
              <a:spcBef>
                <a:spcPts val="0"/>
              </a:spcBef>
              <a:spcAft>
                <a:spcPts val="0"/>
              </a:spcAft>
              <a:buNone/>
            </a:pPr>
            <a:r>
              <a:rPr b="1" lang="en" sz="1600">
                <a:latin typeface="PT Sans"/>
                <a:ea typeface="PT Sans"/>
                <a:cs typeface="PT Sans"/>
                <a:sym typeface="PT Sans"/>
              </a:rPr>
              <a:t>Erasure</a:t>
            </a:r>
            <a:r>
              <a:rPr lang="en" sz="1600">
                <a:latin typeface="PT Sans"/>
                <a:ea typeface="PT Sans"/>
                <a:cs typeface="PT Sans"/>
                <a:sym typeface="PT Sans"/>
              </a:rPr>
              <a:t> is the act of removing something from a place. </a:t>
            </a:r>
            <a:endParaRPr sz="1600">
              <a:latin typeface="PT Sans"/>
              <a:ea typeface="PT Sans"/>
              <a:cs typeface="PT Sans"/>
              <a:sym typeface="PT Sans"/>
            </a:endParaRPr>
          </a:p>
          <a:p>
            <a:pPr indent="0" lvl="0" marL="0" rtl="0" algn="ctr">
              <a:spcBef>
                <a:spcPts val="0"/>
              </a:spcBef>
              <a:spcAft>
                <a:spcPts val="0"/>
              </a:spcAft>
              <a:buNone/>
            </a:pPr>
            <a:r>
              <a:t/>
            </a:r>
            <a:endParaRPr sz="1600">
              <a:latin typeface="PT Sans"/>
              <a:ea typeface="PT Sans"/>
              <a:cs typeface="PT Sans"/>
              <a:sym typeface="PT Sans"/>
            </a:endParaRPr>
          </a:p>
          <a:p>
            <a:pPr indent="0" lvl="0" marL="0" rtl="0" algn="ctr">
              <a:spcBef>
                <a:spcPts val="0"/>
              </a:spcBef>
              <a:spcAft>
                <a:spcPts val="0"/>
              </a:spcAft>
              <a:buNone/>
            </a:pPr>
            <a:r>
              <a:rPr b="1" lang="en" sz="1600">
                <a:latin typeface="PT Sans"/>
                <a:ea typeface="PT Sans"/>
                <a:cs typeface="PT Sans"/>
                <a:sym typeface="PT Sans"/>
              </a:rPr>
              <a:t>Cultural erasure </a:t>
            </a:r>
            <a:r>
              <a:rPr lang="en" sz="1600">
                <a:latin typeface="PT Sans"/>
                <a:ea typeface="PT Sans"/>
                <a:cs typeface="PT Sans"/>
                <a:sym typeface="PT Sans"/>
              </a:rPr>
              <a:t>is when an entire community’s existence, culture, values, and voice, are absent or not recognized by the general public.</a:t>
            </a:r>
            <a:endParaRPr sz="1600">
              <a:latin typeface="PT Sans"/>
              <a:ea typeface="PT Sans"/>
              <a:cs typeface="PT Sans"/>
              <a:sym typeface="PT Sans"/>
            </a:endParaRPr>
          </a:p>
          <a:p>
            <a:pPr indent="0" lvl="0" marL="0" rtl="0" algn="ctr">
              <a:spcBef>
                <a:spcPts val="0"/>
              </a:spcBef>
              <a:spcAft>
                <a:spcPts val="0"/>
              </a:spcAft>
              <a:buNone/>
            </a:pPr>
            <a:r>
              <a:t/>
            </a:r>
            <a:endParaRPr sz="2200">
              <a:latin typeface="PT Sans"/>
              <a:ea typeface="PT Sans"/>
              <a:cs typeface="PT Sans"/>
              <a:sym typeface="PT Sans"/>
            </a:endParaRPr>
          </a:p>
          <a:p>
            <a:pPr indent="0" lvl="0" marL="0" rtl="0" algn="ctr">
              <a:spcBef>
                <a:spcPts val="0"/>
              </a:spcBef>
              <a:spcAft>
                <a:spcPts val="0"/>
              </a:spcAft>
              <a:buNone/>
            </a:pPr>
            <a:r>
              <a:t/>
            </a:r>
            <a:endParaRPr sz="2200">
              <a:latin typeface="PT Sans"/>
              <a:ea typeface="PT Sans"/>
              <a:cs typeface="PT Sans"/>
              <a:sym typeface="PT Sans"/>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1" name="Shape 91"/>
        <p:cNvGrpSpPr/>
        <p:nvPr/>
      </p:nvGrpSpPr>
      <p:grpSpPr>
        <a:xfrm>
          <a:off x="0" y="0"/>
          <a:ext cx="0" cy="0"/>
          <a:chOff x="0" y="0"/>
          <a:chExt cx="0" cy="0"/>
        </a:xfrm>
      </p:grpSpPr>
      <p:sp>
        <p:nvSpPr>
          <p:cNvPr id="92" name="Google Shape;92;p19"/>
          <p:cNvSpPr txBox="1"/>
          <p:nvPr>
            <p:ph type="title"/>
          </p:nvPr>
        </p:nvSpPr>
        <p:spPr>
          <a:xfrm>
            <a:off x="311700" y="333525"/>
            <a:ext cx="8520600" cy="5727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b="1" lang="en" sz="2800">
                <a:solidFill>
                  <a:srgbClr val="931A25"/>
                </a:solidFill>
                <a:latin typeface="PT Sans"/>
                <a:ea typeface="PT Sans"/>
                <a:cs typeface="PT Sans"/>
                <a:sym typeface="PT Sans"/>
              </a:rPr>
              <a:t>Cultural Erasure: The Myth of Inevitable Extinction</a:t>
            </a:r>
            <a:endParaRPr b="1" sz="2800">
              <a:solidFill>
                <a:srgbClr val="931A25"/>
              </a:solidFill>
              <a:latin typeface="PT Sans"/>
              <a:ea typeface="PT Sans"/>
              <a:cs typeface="PT Sans"/>
              <a:sym typeface="PT Sans"/>
            </a:endParaRPr>
          </a:p>
        </p:txBody>
      </p:sp>
      <p:sp>
        <p:nvSpPr>
          <p:cNvPr id="93" name="Google Shape;93;p19"/>
          <p:cNvSpPr txBox="1"/>
          <p:nvPr/>
        </p:nvSpPr>
        <p:spPr>
          <a:xfrm>
            <a:off x="6195125" y="1006450"/>
            <a:ext cx="2637300" cy="14160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600">
                <a:latin typeface="PT Sans"/>
                <a:ea typeface="PT Sans"/>
                <a:cs typeface="PT Sans"/>
                <a:sym typeface="PT Sans"/>
              </a:rPr>
              <a:t>What story does this data tell?</a:t>
            </a:r>
            <a:endParaRPr sz="1600">
              <a:latin typeface="PT Sans"/>
              <a:ea typeface="PT Sans"/>
              <a:cs typeface="PT Sans"/>
              <a:sym typeface="PT Sans"/>
            </a:endParaRPr>
          </a:p>
          <a:p>
            <a:pPr indent="0" lvl="0" marL="0" rtl="0" algn="l">
              <a:spcBef>
                <a:spcPts val="0"/>
              </a:spcBef>
              <a:spcAft>
                <a:spcPts val="0"/>
              </a:spcAft>
              <a:buNone/>
            </a:pPr>
            <a:r>
              <a:t/>
            </a:r>
            <a:endParaRPr sz="1600">
              <a:latin typeface="PT Sans"/>
              <a:ea typeface="PT Sans"/>
              <a:cs typeface="PT Sans"/>
              <a:sym typeface="PT Sans"/>
            </a:endParaRPr>
          </a:p>
          <a:p>
            <a:pPr indent="0" lvl="0" marL="0" rtl="0" algn="l">
              <a:spcBef>
                <a:spcPts val="0"/>
              </a:spcBef>
              <a:spcAft>
                <a:spcPts val="0"/>
              </a:spcAft>
              <a:buNone/>
            </a:pPr>
            <a:r>
              <a:rPr lang="en" sz="1600">
                <a:latin typeface="PT Sans"/>
                <a:ea typeface="PT Sans"/>
                <a:cs typeface="PT Sans"/>
                <a:sym typeface="PT Sans"/>
              </a:rPr>
              <a:t>What questions do you have about this data?</a:t>
            </a:r>
            <a:endParaRPr sz="1600">
              <a:latin typeface="PT Sans"/>
              <a:ea typeface="PT Sans"/>
              <a:cs typeface="PT Sans"/>
              <a:sym typeface="PT Sans"/>
            </a:endParaRPr>
          </a:p>
        </p:txBody>
      </p:sp>
      <p:pic>
        <p:nvPicPr>
          <p:cNvPr id="94" name="Google Shape;94;p19"/>
          <p:cNvPicPr preferRelativeResize="0"/>
          <p:nvPr/>
        </p:nvPicPr>
        <p:blipFill rotWithShape="1">
          <a:blip r:embed="rId3">
            <a:alphaModFix/>
          </a:blip>
          <a:srcRect b="52431" l="9169" r="52334" t="6351"/>
          <a:stretch/>
        </p:blipFill>
        <p:spPr>
          <a:xfrm rot="5400000">
            <a:off x="1190536" y="127613"/>
            <a:ext cx="3703076" cy="5460751"/>
          </a:xfrm>
          <a:prstGeom prst="rect">
            <a:avLst/>
          </a:prstGeom>
          <a:noFill/>
          <a:ln>
            <a:noFill/>
          </a:ln>
        </p:spPr>
      </p:pic>
      <p:sp>
        <p:nvSpPr>
          <p:cNvPr id="95" name="Google Shape;95;p19"/>
          <p:cNvSpPr txBox="1"/>
          <p:nvPr/>
        </p:nvSpPr>
        <p:spPr>
          <a:xfrm>
            <a:off x="392100" y="4647375"/>
            <a:ext cx="3000000" cy="369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200">
                <a:solidFill>
                  <a:schemeClr val="dk1"/>
                </a:solidFill>
                <a:latin typeface="PT Sans"/>
                <a:ea typeface="PT Sans"/>
                <a:cs typeface="PT Sans"/>
                <a:sym typeface="PT Sans"/>
              </a:rPr>
              <a:t>American Genocide by Benjamin Madley</a:t>
            </a:r>
            <a:endParaRPr sz="1000">
              <a:latin typeface="PT Sans"/>
              <a:ea typeface="PT Sans"/>
              <a:cs typeface="PT Sans"/>
              <a:sym typeface="PT Sans"/>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9" name="Shape 99"/>
        <p:cNvGrpSpPr/>
        <p:nvPr/>
      </p:nvGrpSpPr>
      <p:grpSpPr>
        <a:xfrm>
          <a:off x="0" y="0"/>
          <a:ext cx="0" cy="0"/>
          <a:chOff x="0" y="0"/>
          <a:chExt cx="0" cy="0"/>
        </a:xfrm>
      </p:grpSpPr>
      <p:sp>
        <p:nvSpPr>
          <p:cNvPr id="100" name="Google Shape;100;p20"/>
          <p:cNvSpPr txBox="1"/>
          <p:nvPr>
            <p:ph type="title"/>
          </p:nvPr>
        </p:nvSpPr>
        <p:spPr>
          <a:xfrm>
            <a:off x="897750" y="2150850"/>
            <a:ext cx="7332600" cy="8418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b="1" lang="en" sz="2200">
                <a:solidFill>
                  <a:srgbClr val="931A25"/>
                </a:solidFill>
                <a:latin typeface="PT Sans"/>
                <a:ea typeface="PT Sans"/>
                <a:cs typeface="PT Sans"/>
                <a:sym typeface="PT Sans"/>
              </a:rPr>
              <a:t>There are many events in the U.S. that have led to the decline of Native populations. </a:t>
            </a:r>
            <a:endParaRPr b="1" sz="2200">
              <a:solidFill>
                <a:srgbClr val="931A25"/>
              </a:solidFill>
              <a:latin typeface="PT Sans"/>
              <a:ea typeface="PT Sans"/>
              <a:cs typeface="PT Sans"/>
              <a:sym typeface="PT Sans"/>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4" name="Shape 104"/>
        <p:cNvGrpSpPr/>
        <p:nvPr/>
      </p:nvGrpSpPr>
      <p:grpSpPr>
        <a:xfrm>
          <a:off x="0" y="0"/>
          <a:ext cx="0" cy="0"/>
          <a:chOff x="0" y="0"/>
          <a:chExt cx="0" cy="0"/>
        </a:xfrm>
      </p:grpSpPr>
      <p:sp>
        <p:nvSpPr>
          <p:cNvPr id="105" name="Google Shape;105;p21"/>
          <p:cNvSpPr txBox="1"/>
          <p:nvPr>
            <p:ph type="title"/>
          </p:nvPr>
        </p:nvSpPr>
        <p:spPr>
          <a:xfrm>
            <a:off x="821225" y="162175"/>
            <a:ext cx="2219700" cy="23082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b="1" lang="en" sz="2200">
                <a:solidFill>
                  <a:srgbClr val="931A25"/>
                </a:solidFill>
                <a:latin typeface="PT Sans"/>
                <a:ea typeface="PT Sans"/>
                <a:cs typeface="PT Sans"/>
                <a:sym typeface="PT Sans"/>
              </a:rPr>
              <a:t>Example Legislation Meant to Erase Native Peoples</a:t>
            </a:r>
            <a:endParaRPr b="1" sz="2200">
              <a:solidFill>
                <a:srgbClr val="931A25"/>
              </a:solidFill>
              <a:latin typeface="PT Sans"/>
              <a:ea typeface="PT Sans"/>
              <a:cs typeface="PT Sans"/>
              <a:sym typeface="PT Sans"/>
            </a:endParaRPr>
          </a:p>
        </p:txBody>
      </p:sp>
      <p:grpSp>
        <p:nvGrpSpPr>
          <p:cNvPr id="106" name="Google Shape;106;p21"/>
          <p:cNvGrpSpPr/>
          <p:nvPr/>
        </p:nvGrpSpPr>
        <p:grpSpPr>
          <a:xfrm>
            <a:off x="3683275" y="352050"/>
            <a:ext cx="4021171" cy="4439400"/>
            <a:chOff x="3683275" y="352050"/>
            <a:chExt cx="4021171" cy="4439400"/>
          </a:xfrm>
        </p:grpSpPr>
        <p:cxnSp>
          <p:nvCxnSpPr>
            <p:cNvPr id="107" name="Google Shape;107;p21"/>
            <p:cNvCxnSpPr/>
            <p:nvPr/>
          </p:nvCxnSpPr>
          <p:spPr>
            <a:xfrm rot="10800000">
              <a:off x="6198550" y="352050"/>
              <a:ext cx="0" cy="4439400"/>
            </a:xfrm>
            <a:prstGeom prst="straightConnector1">
              <a:avLst/>
            </a:prstGeom>
            <a:noFill/>
            <a:ln cap="flat" cmpd="sng" w="9525">
              <a:solidFill>
                <a:schemeClr val="dk2"/>
              </a:solidFill>
              <a:prstDash val="solid"/>
              <a:round/>
              <a:headEnd len="med" w="med" type="none"/>
              <a:tailEnd len="med" w="med" type="none"/>
            </a:ln>
          </p:spPr>
        </p:cxnSp>
        <p:sp>
          <p:nvSpPr>
            <p:cNvPr id="108" name="Google Shape;108;p21"/>
            <p:cNvSpPr txBox="1"/>
            <p:nvPr/>
          </p:nvSpPr>
          <p:spPr>
            <a:xfrm>
              <a:off x="3683275" y="4139900"/>
              <a:ext cx="22674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a:latin typeface="PT Sans"/>
                  <a:ea typeface="PT Sans"/>
                  <a:cs typeface="PT Sans"/>
                  <a:sym typeface="PT Sans"/>
                </a:rPr>
                <a:t>Discovery Doctrine</a:t>
              </a:r>
              <a:endParaRPr b="1">
                <a:latin typeface="PT Sans"/>
                <a:ea typeface="PT Sans"/>
                <a:cs typeface="PT Sans"/>
                <a:sym typeface="PT Sans"/>
              </a:endParaRPr>
            </a:p>
          </p:txBody>
        </p:sp>
        <p:sp>
          <p:nvSpPr>
            <p:cNvPr id="109" name="Google Shape;109;p21"/>
            <p:cNvSpPr txBox="1"/>
            <p:nvPr/>
          </p:nvSpPr>
          <p:spPr>
            <a:xfrm>
              <a:off x="6350846" y="4139900"/>
              <a:ext cx="11175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latin typeface="PT Sans"/>
                  <a:ea typeface="PT Sans"/>
                  <a:cs typeface="PT Sans"/>
                  <a:sym typeface="PT Sans"/>
                </a:rPr>
                <a:t>1493</a:t>
              </a:r>
              <a:endParaRPr>
                <a:latin typeface="PT Sans"/>
                <a:ea typeface="PT Sans"/>
                <a:cs typeface="PT Sans"/>
                <a:sym typeface="PT Sans"/>
              </a:endParaRPr>
            </a:p>
          </p:txBody>
        </p:sp>
        <p:sp>
          <p:nvSpPr>
            <p:cNvPr id="110" name="Google Shape;110;p21"/>
            <p:cNvSpPr txBox="1"/>
            <p:nvPr/>
          </p:nvSpPr>
          <p:spPr>
            <a:xfrm>
              <a:off x="3683275" y="3595258"/>
              <a:ext cx="25335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a:latin typeface="PT Sans"/>
                  <a:ea typeface="PT Sans"/>
                  <a:cs typeface="PT Sans"/>
                  <a:sym typeface="PT Sans"/>
                </a:rPr>
                <a:t>California Mission System </a:t>
              </a:r>
              <a:endParaRPr b="1">
                <a:latin typeface="PT Sans"/>
                <a:ea typeface="PT Sans"/>
                <a:cs typeface="PT Sans"/>
                <a:sym typeface="PT Sans"/>
              </a:endParaRPr>
            </a:p>
          </p:txBody>
        </p:sp>
        <p:sp>
          <p:nvSpPr>
            <p:cNvPr id="111" name="Google Shape;111;p21"/>
            <p:cNvSpPr txBox="1"/>
            <p:nvPr/>
          </p:nvSpPr>
          <p:spPr>
            <a:xfrm>
              <a:off x="6350846" y="3595258"/>
              <a:ext cx="13536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t>1769-1833</a:t>
              </a:r>
              <a:endParaRPr/>
            </a:p>
          </p:txBody>
        </p:sp>
        <p:sp>
          <p:nvSpPr>
            <p:cNvPr id="112" name="Google Shape;112;p21"/>
            <p:cNvSpPr txBox="1"/>
            <p:nvPr/>
          </p:nvSpPr>
          <p:spPr>
            <a:xfrm>
              <a:off x="3683275" y="3050617"/>
              <a:ext cx="24036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a:t>Gold Rush Begins</a:t>
              </a:r>
              <a:endParaRPr b="1"/>
            </a:p>
          </p:txBody>
        </p:sp>
        <p:sp>
          <p:nvSpPr>
            <p:cNvPr id="113" name="Google Shape;113;p21"/>
            <p:cNvSpPr txBox="1"/>
            <p:nvPr/>
          </p:nvSpPr>
          <p:spPr>
            <a:xfrm>
              <a:off x="6350846" y="3050617"/>
              <a:ext cx="12204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latin typeface="PT Sans"/>
                  <a:ea typeface="PT Sans"/>
                  <a:cs typeface="PT Sans"/>
                  <a:sym typeface="PT Sans"/>
                </a:rPr>
                <a:t>1849</a:t>
              </a:r>
              <a:endParaRPr>
                <a:latin typeface="PT Sans"/>
                <a:ea typeface="PT Sans"/>
                <a:cs typeface="PT Sans"/>
                <a:sym typeface="PT Sans"/>
              </a:endParaRPr>
            </a:p>
          </p:txBody>
        </p:sp>
        <p:sp>
          <p:nvSpPr>
            <p:cNvPr id="114" name="Google Shape;114;p21"/>
            <p:cNvSpPr txBox="1"/>
            <p:nvPr/>
          </p:nvSpPr>
          <p:spPr>
            <a:xfrm>
              <a:off x="3683275" y="2290575"/>
              <a:ext cx="2664300" cy="6156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a:t>Act for the Governance</a:t>
              </a:r>
              <a:endParaRPr b="1"/>
            </a:p>
            <a:p>
              <a:pPr indent="0" lvl="0" marL="0" rtl="0" algn="l">
                <a:spcBef>
                  <a:spcPts val="0"/>
                </a:spcBef>
                <a:spcAft>
                  <a:spcPts val="0"/>
                </a:spcAft>
                <a:buNone/>
              </a:pPr>
              <a:r>
                <a:rPr b="1" lang="en"/>
                <a:t> &amp;  Protection of Indians</a:t>
              </a:r>
              <a:endParaRPr b="1"/>
            </a:p>
          </p:txBody>
        </p:sp>
        <p:sp>
          <p:nvSpPr>
            <p:cNvPr id="115" name="Google Shape;115;p21"/>
            <p:cNvSpPr txBox="1"/>
            <p:nvPr/>
          </p:nvSpPr>
          <p:spPr>
            <a:xfrm>
              <a:off x="6350846" y="2398275"/>
              <a:ext cx="9213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latin typeface="PT Sans"/>
                  <a:ea typeface="PT Sans"/>
                  <a:cs typeface="PT Sans"/>
                  <a:sym typeface="PT Sans"/>
                </a:rPr>
                <a:t>1850</a:t>
              </a:r>
              <a:endParaRPr>
                <a:latin typeface="PT Sans"/>
                <a:ea typeface="PT Sans"/>
                <a:cs typeface="PT Sans"/>
                <a:sym typeface="PT Sans"/>
              </a:endParaRPr>
            </a:p>
          </p:txBody>
        </p:sp>
        <p:sp>
          <p:nvSpPr>
            <p:cNvPr id="116" name="Google Shape;116;p21"/>
            <p:cNvSpPr txBox="1"/>
            <p:nvPr/>
          </p:nvSpPr>
          <p:spPr>
            <a:xfrm>
              <a:off x="3683275" y="1745933"/>
              <a:ext cx="21987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a:t>Unratified Treaties</a:t>
              </a:r>
              <a:endParaRPr b="1"/>
            </a:p>
          </p:txBody>
        </p:sp>
        <p:sp>
          <p:nvSpPr>
            <p:cNvPr id="117" name="Google Shape;117;p21"/>
            <p:cNvSpPr txBox="1"/>
            <p:nvPr/>
          </p:nvSpPr>
          <p:spPr>
            <a:xfrm>
              <a:off x="6350846" y="1745933"/>
              <a:ext cx="12870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latin typeface="PT Sans"/>
                  <a:ea typeface="PT Sans"/>
                  <a:cs typeface="PT Sans"/>
                  <a:sym typeface="PT Sans"/>
                </a:rPr>
                <a:t>1851</a:t>
              </a:r>
              <a:endParaRPr>
                <a:latin typeface="PT Sans"/>
                <a:ea typeface="PT Sans"/>
                <a:cs typeface="PT Sans"/>
                <a:sym typeface="PT Sans"/>
              </a:endParaRPr>
            </a:p>
          </p:txBody>
        </p:sp>
        <p:sp>
          <p:nvSpPr>
            <p:cNvPr id="118" name="Google Shape;118;p21"/>
            <p:cNvSpPr txBox="1"/>
            <p:nvPr/>
          </p:nvSpPr>
          <p:spPr>
            <a:xfrm>
              <a:off x="3683275" y="1201292"/>
              <a:ext cx="25977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a:t>Boarding School Era</a:t>
              </a:r>
              <a:endParaRPr b="1"/>
            </a:p>
          </p:txBody>
        </p:sp>
        <p:sp>
          <p:nvSpPr>
            <p:cNvPr id="119" name="Google Shape;119;p21"/>
            <p:cNvSpPr txBox="1"/>
            <p:nvPr/>
          </p:nvSpPr>
          <p:spPr>
            <a:xfrm>
              <a:off x="6350846" y="1201292"/>
              <a:ext cx="11727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latin typeface="PT Sans"/>
                  <a:ea typeface="PT Sans"/>
                  <a:cs typeface="PT Sans"/>
                  <a:sym typeface="PT Sans"/>
                </a:rPr>
                <a:t>1879-1973</a:t>
              </a:r>
              <a:endParaRPr>
                <a:latin typeface="PT Sans"/>
                <a:ea typeface="PT Sans"/>
                <a:cs typeface="PT Sans"/>
                <a:sym typeface="PT Sans"/>
              </a:endParaRPr>
            </a:p>
          </p:txBody>
        </p:sp>
        <p:sp>
          <p:nvSpPr>
            <p:cNvPr id="120" name="Google Shape;120;p21"/>
            <p:cNvSpPr txBox="1"/>
            <p:nvPr/>
          </p:nvSpPr>
          <p:spPr>
            <a:xfrm>
              <a:off x="3683275" y="656651"/>
              <a:ext cx="26643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a:t>CA Tribal Termination</a:t>
              </a:r>
              <a:endParaRPr b="1"/>
            </a:p>
          </p:txBody>
        </p:sp>
        <p:sp>
          <p:nvSpPr>
            <p:cNvPr id="121" name="Google Shape;121;p21"/>
            <p:cNvSpPr txBox="1"/>
            <p:nvPr/>
          </p:nvSpPr>
          <p:spPr>
            <a:xfrm>
              <a:off x="6350846" y="656651"/>
              <a:ext cx="7281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latin typeface="PT Sans"/>
                  <a:ea typeface="PT Sans"/>
                  <a:cs typeface="PT Sans"/>
                  <a:sym typeface="PT Sans"/>
                </a:rPr>
                <a:t>1950’s</a:t>
              </a:r>
              <a:endParaRPr>
                <a:latin typeface="PT Sans"/>
                <a:ea typeface="PT Sans"/>
                <a:cs typeface="PT Sans"/>
                <a:sym typeface="PT Sans"/>
              </a:endParaRPr>
            </a:p>
          </p:txBody>
        </p:sp>
      </p:grpSp>
      <p:pic>
        <p:nvPicPr>
          <p:cNvPr descr="By: Tribal Youth Ambassadors" id="122" name="Google Shape;122;p21" title="Policies that Affected Tribes - Essential Understanding #4">
            <a:hlinkClick r:id="rId3"/>
          </p:cNvPr>
          <p:cNvPicPr preferRelativeResize="0"/>
          <p:nvPr/>
        </p:nvPicPr>
        <p:blipFill>
          <a:blip r:embed="rId4">
            <a:alphaModFix/>
          </a:blip>
          <a:stretch>
            <a:fillRect/>
          </a:stretch>
        </p:blipFill>
        <p:spPr>
          <a:xfrm>
            <a:off x="897425" y="2095025"/>
            <a:ext cx="2219700" cy="1664775"/>
          </a:xfrm>
          <a:prstGeom prst="rect">
            <a:avLst/>
          </a:prstGeom>
          <a:noFill/>
          <a:ln>
            <a:noFill/>
          </a:ln>
        </p:spPr>
      </p:pic>
      <p:sp>
        <p:nvSpPr>
          <p:cNvPr id="123" name="Google Shape;123;p21"/>
          <p:cNvSpPr txBox="1"/>
          <p:nvPr/>
        </p:nvSpPr>
        <p:spPr>
          <a:xfrm>
            <a:off x="897425" y="3812625"/>
            <a:ext cx="2274900" cy="338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000">
                <a:latin typeface="PT Sans"/>
                <a:ea typeface="PT Sans"/>
                <a:cs typeface="PT Sans"/>
                <a:sym typeface="PT Sans"/>
              </a:rPr>
              <a:t>Video: CIMCC, discussion of policies</a:t>
            </a:r>
            <a:endParaRPr sz="1000">
              <a:latin typeface="PT Sans"/>
              <a:ea typeface="PT Sans"/>
              <a:cs typeface="PT Sans"/>
              <a:sym typeface="PT Sans"/>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22"/>
                                        </p:tgtEl>
                                        <p:attrNameLst>
                                          <p:attrName>style.visibility</p:attrName>
                                        </p:attrNameLst>
                                      </p:cBhvr>
                                      <p:to>
                                        <p:strVal val="visible"/>
                                      </p:to>
                                    </p:set>
                                    <p:animEffect filter="fade" transition="in">
                                      <p:cBhvr>
                                        <p:cTn dur="1000"/>
                                        <p:tgtEl>
                                          <p:spTgt spid="122"/>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