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Montserrat"/>
      <p:regular r:id="rId29"/>
      <p:bold r:id="rId30"/>
      <p:italic r:id="rId31"/>
      <p:boldItalic r:id="rId32"/>
    </p:embeddedFont>
    <p:embeddedFont>
      <p:font typeface="Rochester"/>
      <p:regular r:id="rId33"/>
    </p:embeddedFont>
    <p:embeddedFont>
      <p:font typeface="Comfortaa Regular"/>
      <p:regular r:id="rId34"/>
      <p:bold r:id="rId35"/>
    </p:embeddedFont>
    <p:embeddedFont>
      <p:font typeface="Caveat Regular"/>
      <p:regular r:id="rId36"/>
      <p:bold r:id="rId37"/>
    </p:embeddedFont>
    <p:embeddedFont>
      <p:font typeface="Average"/>
      <p:regular r:id="rId38"/>
    </p:embeddedFont>
    <p:embeddedFont>
      <p:font typeface="DM Serif Text"/>
      <p:regular r:id="rId39"/>
      <p:italic r:id="rId40"/>
    </p:embeddedFont>
    <p:embeddedFont>
      <p:font typeface="PT Sans"/>
      <p:regular r:id="rId41"/>
      <p:bold r:id="rId42"/>
      <p:italic r:id="rId43"/>
      <p:boldItalic r:id="rId44"/>
    </p:embeddedFont>
    <p:embeddedFont>
      <p:font typeface="Comfortaa"/>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aylor pennewell"/>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DMSerifText-italic.fntdata"/><Relationship Id="rId20" Type="http://schemas.openxmlformats.org/officeDocument/2006/relationships/slide" Target="slides/slide14.xml"/><Relationship Id="rId42" Type="http://schemas.openxmlformats.org/officeDocument/2006/relationships/font" Target="fonts/PTSans-bold.fntdata"/><Relationship Id="rId41" Type="http://schemas.openxmlformats.org/officeDocument/2006/relationships/font" Target="fonts/PTSans-regular.fntdata"/><Relationship Id="rId22" Type="http://schemas.openxmlformats.org/officeDocument/2006/relationships/slide" Target="slides/slide16.xml"/><Relationship Id="rId44" Type="http://schemas.openxmlformats.org/officeDocument/2006/relationships/font" Target="fonts/PTSans-boldItalic.fntdata"/><Relationship Id="rId21" Type="http://schemas.openxmlformats.org/officeDocument/2006/relationships/slide" Target="slides/slide15.xml"/><Relationship Id="rId43" Type="http://schemas.openxmlformats.org/officeDocument/2006/relationships/font" Target="fonts/PTSans-italic.fntdata"/><Relationship Id="rId24" Type="http://schemas.openxmlformats.org/officeDocument/2006/relationships/slide" Target="slides/slide18.xml"/><Relationship Id="rId46" Type="http://schemas.openxmlformats.org/officeDocument/2006/relationships/font" Target="fonts/Comfortaa-bold.fntdata"/><Relationship Id="rId23" Type="http://schemas.openxmlformats.org/officeDocument/2006/relationships/slide" Target="slides/slide17.xml"/><Relationship Id="rId45" Type="http://schemas.openxmlformats.org/officeDocument/2006/relationships/font" Target="fonts/Comforta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5.xml"/><Relationship Id="rId33" Type="http://schemas.openxmlformats.org/officeDocument/2006/relationships/font" Target="fonts/Rochester-regular.fntdata"/><Relationship Id="rId10" Type="http://schemas.openxmlformats.org/officeDocument/2006/relationships/slide" Target="slides/slide4.xml"/><Relationship Id="rId32" Type="http://schemas.openxmlformats.org/officeDocument/2006/relationships/font" Target="fonts/Montserrat-boldItalic.fntdata"/><Relationship Id="rId13" Type="http://schemas.openxmlformats.org/officeDocument/2006/relationships/slide" Target="slides/slide7.xml"/><Relationship Id="rId35" Type="http://schemas.openxmlformats.org/officeDocument/2006/relationships/font" Target="fonts/ComfortaaRegular-bold.fntdata"/><Relationship Id="rId12" Type="http://schemas.openxmlformats.org/officeDocument/2006/relationships/slide" Target="slides/slide6.xml"/><Relationship Id="rId34" Type="http://schemas.openxmlformats.org/officeDocument/2006/relationships/font" Target="fonts/ComfortaaRegular-regular.fntdata"/><Relationship Id="rId15" Type="http://schemas.openxmlformats.org/officeDocument/2006/relationships/slide" Target="slides/slide9.xml"/><Relationship Id="rId37" Type="http://schemas.openxmlformats.org/officeDocument/2006/relationships/font" Target="fonts/CaveatRegular-bold.fntdata"/><Relationship Id="rId14" Type="http://schemas.openxmlformats.org/officeDocument/2006/relationships/slide" Target="slides/slide8.xml"/><Relationship Id="rId36" Type="http://schemas.openxmlformats.org/officeDocument/2006/relationships/font" Target="fonts/CaveatRegular-regular.fntdata"/><Relationship Id="rId17" Type="http://schemas.openxmlformats.org/officeDocument/2006/relationships/slide" Target="slides/slide11.xml"/><Relationship Id="rId39" Type="http://schemas.openxmlformats.org/officeDocument/2006/relationships/font" Target="fonts/DMSerifText-regular.fntdata"/><Relationship Id="rId16" Type="http://schemas.openxmlformats.org/officeDocument/2006/relationships/slide" Target="slides/slide10.xml"/><Relationship Id="rId38" Type="http://schemas.openxmlformats.org/officeDocument/2006/relationships/font" Target="fonts/Average-regular.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6-02T17:42:39.421">
    <p:pos x="3514" y="979"/>
    <p:text>ADD PHOTO!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d57ea8a12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d57ea8a12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57ea8a159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57ea8a159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d278ef7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d278ef7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d278ef79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d278ef79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57ea8a15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d57ea8a15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e4e0e2a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e4e0e2a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e4e0e2ad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e4e0e2ad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e4e0e2ad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de4e0e2ad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https://cla.berkeley.edu/california-languages.php</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57ea8a15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57ea8a15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Quote from pg. 14 SONS</a:t>
            </a:r>
            <a:endParaRPr/>
          </a:p>
          <a:p>
            <a:pPr indent="0" lvl="0" marL="0" rtl="0" algn="l">
              <a:spcBef>
                <a:spcPts val="0"/>
              </a:spcBef>
              <a:spcAft>
                <a:spcPts val="0"/>
              </a:spcAft>
              <a:buNone/>
            </a:pPr>
            <a:r>
              <a:rPr lang="en"/>
              <a:t>Community photographs from gatherings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57ea8a159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57ea8a15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d57ea8a15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d57ea8a15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57ea8a15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57ea8a15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d57ea8a15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d57ea8a15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d57ea8a12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d57ea8a12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3a59097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d3a59097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e270296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e270296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57ea8a1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57ea8a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57ea8a15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57ea8a15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57ea8a15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57ea8a15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57ea8a15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57ea8a15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video in the center (in this case the video is an image with a quote), along with reflection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57ea8a15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57ea8a15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students engage with the video, they answer the reflection questions on the poster, and respond to one another.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57ea8a15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57ea8a15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311708" y="744575"/>
            <a:ext cx="8520600" cy="205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2">
            <a:alphaModFix/>
          </a:blip>
          <a:stretch>
            <a:fillRect/>
          </a:stretch>
        </p:blipFill>
        <p:spPr>
          <a:xfrm>
            <a:off x="7362100" y="4214975"/>
            <a:ext cx="1705700" cy="699925"/>
          </a:xfrm>
          <a:prstGeom prst="rect">
            <a:avLst/>
          </a:prstGeom>
          <a:noFill/>
          <a:ln>
            <a:noFill/>
          </a:ln>
        </p:spPr>
      </p:pic>
      <p:cxnSp>
        <p:nvCxnSpPr>
          <p:cNvPr id="14" name="Google Shape;14;p2"/>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15" name="Google Shape;15;p2"/>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9" name="Google Shape;49;p11"/>
          <p:cNvSpPr txBox="1"/>
          <p:nvPr>
            <p:ph idx="1" type="body"/>
          </p:nvPr>
        </p:nvSpPr>
        <p:spPr>
          <a:xfrm>
            <a:off x="311700" y="3152225"/>
            <a:ext cx="8520600" cy="13008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931A25"/>
              </a:buClr>
              <a:buSzPts val="2800"/>
              <a:buFont typeface="PT Sans"/>
              <a:buChar char="●"/>
              <a:defRPr sz="2800">
                <a:solidFill>
                  <a:srgbClr val="931A25"/>
                </a:solidFill>
                <a:latin typeface="PT Sans"/>
                <a:ea typeface="PT Sans"/>
                <a:cs typeface="PT Sans"/>
                <a:sym typeface="PT Sans"/>
              </a:defRPr>
            </a:lvl1pPr>
            <a:lvl2pPr lvl="1" algn="ctr">
              <a:spcBef>
                <a:spcPts val="0"/>
              </a:spcBef>
              <a:spcAft>
                <a:spcPts val="0"/>
              </a:spcAft>
              <a:buSzPts val="2400"/>
              <a:buFont typeface="PT Sans"/>
              <a:buChar char="○"/>
              <a:defRPr sz="2400">
                <a:latin typeface="PT Sans"/>
                <a:ea typeface="PT Sans"/>
                <a:cs typeface="PT Sans"/>
                <a:sym typeface="PT Sans"/>
              </a:defRPr>
            </a:lvl2pPr>
            <a:lvl3pPr lvl="2" algn="ctr">
              <a:spcBef>
                <a:spcPts val="0"/>
              </a:spcBef>
              <a:spcAft>
                <a:spcPts val="0"/>
              </a:spcAft>
              <a:buSzPts val="2400"/>
              <a:buFont typeface="PT Sans"/>
              <a:buChar char="■"/>
              <a:defRPr sz="2400">
                <a:latin typeface="PT Sans"/>
                <a:ea typeface="PT Sans"/>
                <a:cs typeface="PT Sans"/>
                <a:sym typeface="PT Sans"/>
              </a:defRPr>
            </a:lvl3pPr>
            <a:lvl4pPr lvl="3" algn="ctr">
              <a:spcBef>
                <a:spcPts val="0"/>
              </a:spcBef>
              <a:spcAft>
                <a:spcPts val="0"/>
              </a:spcAft>
              <a:buSzPts val="2400"/>
              <a:buFont typeface="PT Sans"/>
              <a:buChar char="●"/>
              <a:defRPr sz="2400">
                <a:latin typeface="PT Sans"/>
                <a:ea typeface="PT Sans"/>
                <a:cs typeface="PT Sans"/>
                <a:sym typeface="PT Sans"/>
              </a:defRPr>
            </a:lvl4pPr>
            <a:lvl5pPr lvl="4" algn="ctr">
              <a:spcBef>
                <a:spcPts val="0"/>
              </a:spcBef>
              <a:spcAft>
                <a:spcPts val="0"/>
              </a:spcAft>
              <a:buSzPts val="2400"/>
              <a:buFont typeface="PT Sans"/>
              <a:buChar char="○"/>
              <a:defRPr sz="2400">
                <a:latin typeface="PT Sans"/>
                <a:ea typeface="PT Sans"/>
                <a:cs typeface="PT Sans"/>
                <a:sym typeface="PT Sans"/>
              </a:defRPr>
            </a:lvl5pPr>
            <a:lvl6pPr lvl="5" algn="ctr">
              <a:spcBef>
                <a:spcPts val="0"/>
              </a:spcBef>
              <a:spcAft>
                <a:spcPts val="0"/>
              </a:spcAft>
              <a:buSzPts val="2400"/>
              <a:buFont typeface="PT Sans"/>
              <a:buChar char="■"/>
              <a:defRPr sz="2400">
                <a:latin typeface="PT Sans"/>
                <a:ea typeface="PT Sans"/>
                <a:cs typeface="PT Sans"/>
                <a:sym typeface="PT Sans"/>
              </a:defRPr>
            </a:lvl6pPr>
            <a:lvl7pPr lvl="6" algn="ctr">
              <a:spcBef>
                <a:spcPts val="0"/>
              </a:spcBef>
              <a:spcAft>
                <a:spcPts val="0"/>
              </a:spcAft>
              <a:buSzPts val="2400"/>
              <a:buFont typeface="PT Sans"/>
              <a:buChar char="●"/>
              <a:defRPr sz="2400">
                <a:latin typeface="PT Sans"/>
                <a:ea typeface="PT Sans"/>
                <a:cs typeface="PT Sans"/>
                <a:sym typeface="PT Sans"/>
              </a:defRPr>
            </a:lvl7pPr>
            <a:lvl8pPr lvl="7" algn="ctr">
              <a:spcBef>
                <a:spcPts val="0"/>
              </a:spcBef>
              <a:spcAft>
                <a:spcPts val="0"/>
              </a:spcAft>
              <a:buSzPts val="2400"/>
              <a:buFont typeface="PT Sans"/>
              <a:buChar char="○"/>
              <a:defRPr sz="2400">
                <a:latin typeface="PT Sans"/>
                <a:ea typeface="PT Sans"/>
                <a:cs typeface="PT Sans"/>
                <a:sym typeface="PT Sans"/>
              </a:defRPr>
            </a:lvl8pPr>
            <a:lvl9pPr lvl="8" algn="ctr">
              <a:spcBef>
                <a:spcPts val="0"/>
              </a:spcBef>
              <a:spcAft>
                <a:spcPts val="0"/>
              </a:spcAft>
              <a:buSzPts val="2400"/>
              <a:buFont typeface="PT Sans"/>
              <a:buChar char="■"/>
              <a:defRPr sz="2400">
                <a:latin typeface="PT Sans"/>
                <a:ea typeface="PT Sans"/>
                <a:cs typeface="PT Sans"/>
                <a:sym typeface="PT Sans"/>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5" name="Google Shape;25;p5"/>
          <p:cNvSpPr txBox="1"/>
          <p:nvPr>
            <p:ph idx="1" type="body"/>
          </p:nvPr>
        </p:nvSpPr>
        <p:spPr>
          <a:xfrm>
            <a:off x="3117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33" name="Google Shape;33;p7"/>
          <p:cNvSpPr txBox="1"/>
          <p:nvPr>
            <p:ph idx="1" type="body"/>
          </p:nvPr>
        </p:nvSpPr>
        <p:spPr>
          <a:xfrm>
            <a:off x="311700" y="1389600"/>
            <a:ext cx="2808000" cy="31794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5" name="Shape 35"/>
        <p:cNvGrpSpPr/>
        <p:nvPr/>
      </p:nvGrpSpPr>
      <p:grpSpPr>
        <a:xfrm>
          <a:off x="0" y="0"/>
          <a:ext cx="0" cy="0"/>
          <a:chOff x="0" y="0"/>
          <a:chExt cx="0" cy="0"/>
        </a:xfrm>
      </p:grpSpPr>
      <p:sp>
        <p:nvSpPr>
          <p:cNvPr id="36" name="Google Shape;36;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41" name="Google Shape;41;p9"/>
          <p:cNvSpPr txBox="1"/>
          <p:nvPr>
            <p:ph idx="1" type="subTitle"/>
          </p:nvPr>
        </p:nvSpPr>
        <p:spPr>
          <a:xfrm>
            <a:off x="265500" y="2803075"/>
            <a:ext cx="4045200" cy="1235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3" name="Google Shape;43;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46" name="Google Shape;4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 name="Google Shape;7;p1"/>
          <p:cNvPicPr preferRelativeResize="0"/>
          <p:nvPr/>
        </p:nvPicPr>
        <p:blipFill>
          <a:blip r:embed="rId1">
            <a:alphaModFix/>
          </a:blip>
          <a:stretch>
            <a:fillRect/>
          </a:stretch>
        </p:blipFill>
        <p:spPr>
          <a:xfrm>
            <a:off x="7362100" y="4214975"/>
            <a:ext cx="1705700" cy="699925"/>
          </a:xfrm>
          <a:prstGeom prst="rect">
            <a:avLst/>
          </a:prstGeom>
          <a:noFill/>
          <a:ln>
            <a:noFill/>
          </a:ln>
        </p:spPr>
      </p:pic>
      <p:cxnSp>
        <p:nvCxnSpPr>
          <p:cNvPr id="8" name="Google Shape;8;p1"/>
          <p:cNvCxnSpPr/>
          <p:nvPr/>
        </p:nvCxnSpPr>
        <p:spPr>
          <a:xfrm>
            <a:off x="-176025" y="78225"/>
            <a:ext cx="9407100" cy="0"/>
          </a:xfrm>
          <a:prstGeom prst="straightConnector1">
            <a:avLst/>
          </a:prstGeom>
          <a:noFill/>
          <a:ln cap="flat" cmpd="sng" w="114300">
            <a:solidFill>
              <a:srgbClr val="990000"/>
            </a:solidFill>
            <a:prstDash val="solid"/>
            <a:round/>
            <a:headEnd len="med" w="med" type="none"/>
            <a:tailEnd len="med" w="med" type="none"/>
          </a:ln>
        </p:spPr>
      </p:cxnSp>
      <p:cxnSp>
        <p:nvCxnSpPr>
          <p:cNvPr id="9" name="Google Shape;9;p1"/>
          <p:cNvCxnSpPr/>
          <p:nvPr/>
        </p:nvCxnSpPr>
        <p:spPr>
          <a:xfrm>
            <a:off x="-131550" y="5041675"/>
            <a:ext cx="9407100" cy="0"/>
          </a:xfrm>
          <a:prstGeom prst="straightConnector1">
            <a:avLst/>
          </a:prstGeom>
          <a:noFill/>
          <a:ln cap="flat" cmpd="sng" w="114300">
            <a:solidFill>
              <a:srgbClr val="9900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omments" Target="../comments/comment1.xml"/><Relationship Id="rId4" Type="http://schemas.openxmlformats.org/officeDocument/2006/relationships/image" Target="../media/image7.jpg"/><Relationship Id="rId5" Type="http://schemas.openxmlformats.org/officeDocument/2006/relationships/image" Target="../media/image3.jp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corestandards.org/ELA-Literacy/RI/9-10/7/" TargetMode="External"/><Relationship Id="rId4" Type="http://schemas.openxmlformats.org/officeDocument/2006/relationships/hyperlink" Target="http://www.corestandards.org/ELA-Literacy/RH/9-10/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bia.gov/frequently-asked-questions" TargetMode="External"/><Relationship Id="rId4" Type="http://schemas.openxmlformats.org/officeDocument/2006/relationships/hyperlink" Target="https://news.berkeley.edu/2021/01/26/kroeber-hall-unnamed/" TargetMode="External"/><Relationship Id="rId9" Type="http://schemas.openxmlformats.org/officeDocument/2006/relationships/image" Target="../media/image13.png"/><Relationship Id="rId5" Type="http://schemas.openxmlformats.org/officeDocument/2006/relationships/hyperlink" Target="https://youtu.be/siMal6QVblE" TargetMode="External"/><Relationship Id="rId6" Type="http://schemas.openxmlformats.org/officeDocument/2006/relationships/hyperlink" Target="https://www.loc.gov/resource/calbk.051" TargetMode="External"/><Relationship Id="rId7" Type="http://schemas.openxmlformats.org/officeDocument/2006/relationships/hyperlink" Target="https://youtu.be/Ikq1XOZTXeI" TargetMode="External"/><Relationship Id="rId8" Type="http://schemas.openxmlformats.org/officeDocument/2006/relationships/hyperlink" Target="https://youtu.be/qYgZ1Pxw6a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title"/>
          </p:nvPr>
        </p:nvSpPr>
        <p:spPr>
          <a:xfrm>
            <a:off x="396500" y="309750"/>
            <a:ext cx="8520600" cy="1100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80000"/>
                </a:solidFill>
                <a:latin typeface="PT Sans"/>
                <a:ea typeface="PT Sans"/>
                <a:cs typeface="PT Sans"/>
                <a:sym typeface="PT Sans"/>
              </a:rPr>
              <a:t>From Erasure to Revitalization</a:t>
            </a:r>
            <a:endParaRPr b="1">
              <a:solidFill>
                <a:srgbClr val="980000"/>
              </a:solidFill>
              <a:latin typeface="PT Sans"/>
              <a:ea typeface="PT Sans"/>
              <a:cs typeface="PT Sans"/>
              <a:sym typeface="PT Sans"/>
            </a:endParaRPr>
          </a:p>
        </p:txBody>
      </p:sp>
      <p:sp>
        <p:nvSpPr>
          <p:cNvPr id="58" name="Google Shape;58;p13"/>
          <p:cNvSpPr txBox="1"/>
          <p:nvPr>
            <p:ph type="title"/>
          </p:nvPr>
        </p:nvSpPr>
        <p:spPr>
          <a:xfrm>
            <a:off x="311700" y="1576450"/>
            <a:ext cx="8520600" cy="1723800"/>
          </a:xfrm>
          <a:prstGeom prst="rect">
            <a:avLst/>
          </a:prstGeom>
        </p:spPr>
        <p:txBody>
          <a:bodyPr anchorCtr="0" anchor="ctr" bIns="91425" lIns="91425" spcFirstLastPara="1" rIns="91425" wrap="square" tIns="91425">
            <a:spAutoFit/>
          </a:bodyPr>
          <a:lstStyle/>
          <a:p>
            <a:pPr indent="0" lvl="0" marL="0" rtl="0" algn="ctr">
              <a:lnSpc>
                <a:spcPct val="150000"/>
              </a:lnSpc>
              <a:spcBef>
                <a:spcPts val="0"/>
              </a:spcBef>
              <a:spcAft>
                <a:spcPts val="0"/>
              </a:spcAft>
              <a:buNone/>
            </a:pPr>
            <a:r>
              <a:rPr lang="en" sz="2000">
                <a:solidFill>
                  <a:schemeClr val="dk1"/>
                </a:solidFill>
                <a:latin typeface="PT Sans"/>
                <a:ea typeface="PT Sans"/>
                <a:cs typeface="PT Sans"/>
                <a:sym typeface="PT Sans"/>
              </a:rPr>
              <a:t>Essential Questions:</a:t>
            </a:r>
            <a:endParaRPr sz="2000">
              <a:solidFill>
                <a:schemeClr val="dk1"/>
              </a:solidFill>
              <a:latin typeface="PT Sans"/>
              <a:ea typeface="PT Sans"/>
              <a:cs typeface="PT Sans"/>
              <a:sym typeface="PT Sans"/>
            </a:endParaRPr>
          </a:p>
          <a:p>
            <a:pPr indent="0" lvl="0" marL="0" rtl="0" algn="ctr">
              <a:lnSpc>
                <a:spcPct val="100000"/>
              </a:lnSpc>
              <a:spcBef>
                <a:spcPts val="0"/>
              </a:spcBef>
              <a:spcAft>
                <a:spcPts val="0"/>
              </a:spcAft>
              <a:buNone/>
            </a:pPr>
            <a:r>
              <a:t/>
            </a:r>
            <a:endParaRPr sz="2000">
              <a:solidFill>
                <a:schemeClr val="dk1"/>
              </a:solidFill>
              <a:latin typeface="PT Sans"/>
              <a:ea typeface="PT Sans"/>
              <a:cs typeface="PT Sans"/>
              <a:sym typeface="PT Sans"/>
            </a:endParaRPr>
          </a:p>
          <a:p>
            <a:pPr indent="-355600" lvl="0" marL="457200" rtl="0" algn="ctr">
              <a:lnSpc>
                <a:spcPct val="150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How does </a:t>
            </a:r>
            <a:r>
              <a:rPr lang="en" sz="2000" u="sng">
                <a:solidFill>
                  <a:schemeClr val="dk1"/>
                </a:solidFill>
                <a:latin typeface="PT Sans"/>
                <a:ea typeface="PT Sans"/>
                <a:cs typeface="PT Sans"/>
                <a:sym typeface="PT Sans"/>
              </a:rPr>
              <a:t>erasure </a:t>
            </a:r>
            <a:r>
              <a:rPr lang="en" sz="2000">
                <a:solidFill>
                  <a:schemeClr val="dk1"/>
                </a:solidFill>
                <a:latin typeface="PT Sans"/>
                <a:ea typeface="PT Sans"/>
                <a:cs typeface="PT Sans"/>
                <a:sym typeface="PT Sans"/>
              </a:rPr>
              <a:t>impact</a:t>
            </a:r>
            <a:r>
              <a:rPr lang="en" sz="2000">
                <a:solidFill>
                  <a:schemeClr val="dk1"/>
                </a:solidFill>
                <a:latin typeface="PT Sans"/>
                <a:ea typeface="PT Sans"/>
                <a:cs typeface="PT Sans"/>
                <a:sym typeface="PT Sans"/>
              </a:rPr>
              <a:t> communities?</a:t>
            </a:r>
            <a:endParaRPr sz="2000">
              <a:solidFill>
                <a:schemeClr val="dk1"/>
              </a:solidFill>
              <a:latin typeface="PT Sans"/>
              <a:ea typeface="PT Sans"/>
              <a:cs typeface="PT Sans"/>
              <a:sym typeface="PT Sans"/>
            </a:endParaRPr>
          </a:p>
          <a:p>
            <a:pPr indent="-355600" lvl="0" marL="457200" rtl="0" algn="ctr">
              <a:lnSpc>
                <a:spcPct val="150000"/>
              </a:lnSpc>
              <a:spcBef>
                <a:spcPts val="0"/>
              </a:spcBef>
              <a:spcAft>
                <a:spcPts val="0"/>
              </a:spcAft>
              <a:buClr>
                <a:schemeClr val="dk1"/>
              </a:buClr>
              <a:buSzPts val="2000"/>
              <a:buFont typeface="PT Sans"/>
              <a:buAutoNum type="arabicPeriod"/>
            </a:pPr>
            <a:r>
              <a:rPr lang="en" sz="2000">
                <a:solidFill>
                  <a:schemeClr val="dk1"/>
                </a:solidFill>
                <a:latin typeface="PT Sans"/>
                <a:ea typeface="PT Sans"/>
                <a:cs typeface="PT Sans"/>
                <a:sym typeface="PT Sans"/>
              </a:rPr>
              <a:t>Who should tell our stories, and why does it matter?</a:t>
            </a:r>
            <a:endParaRPr sz="40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293750"/>
            <a:ext cx="8520600" cy="70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Warm Up: Revisited</a:t>
            </a:r>
            <a:endParaRPr b="1" sz="2800">
              <a:solidFill>
                <a:srgbClr val="931A25"/>
              </a:solidFill>
              <a:latin typeface="PT Sans"/>
              <a:ea typeface="PT Sans"/>
              <a:cs typeface="PT Sans"/>
              <a:sym typeface="PT Sans"/>
            </a:endParaRPr>
          </a:p>
        </p:txBody>
      </p:sp>
      <p:sp>
        <p:nvSpPr>
          <p:cNvPr id="127" name="Google Shape;127;p22"/>
          <p:cNvSpPr txBox="1"/>
          <p:nvPr>
            <p:ph idx="1" type="body"/>
          </p:nvPr>
        </p:nvSpPr>
        <p:spPr>
          <a:xfrm>
            <a:off x="930800" y="785500"/>
            <a:ext cx="7276200" cy="268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lnSpc>
                <a:spcPct val="115000"/>
              </a:lnSpc>
              <a:spcBef>
                <a:spcPts val="0"/>
              </a:spcBef>
              <a:spcAft>
                <a:spcPts val="0"/>
              </a:spcAft>
              <a:buNone/>
            </a:pPr>
            <a:r>
              <a:rPr lang="en" sz="1600">
                <a:latin typeface="PT Sans"/>
                <a:ea typeface="PT Sans"/>
                <a:cs typeface="PT Sans"/>
                <a:sym typeface="PT Sans"/>
              </a:rPr>
              <a:t>Based on your Big Poster Station work, </a:t>
            </a:r>
            <a:endParaRPr sz="1600">
              <a:latin typeface="PT Sans"/>
              <a:ea typeface="PT Sans"/>
              <a:cs typeface="PT Sans"/>
              <a:sym typeface="PT Sans"/>
            </a:endParaRPr>
          </a:p>
          <a:p>
            <a:pPr indent="0" lvl="0" marL="0" rtl="0" algn="ctr">
              <a:lnSpc>
                <a:spcPct val="115000"/>
              </a:lnSpc>
              <a:spcBef>
                <a:spcPts val="0"/>
              </a:spcBef>
              <a:spcAft>
                <a:spcPts val="0"/>
              </a:spcAft>
              <a:buNone/>
            </a:pPr>
            <a:r>
              <a:rPr lang="en" sz="1600">
                <a:latin typeface="PT Sans"/>
                <a:ea typeface="PT Sans"/>
                <a:cs typeface="PT Sans"/>
                <a:sym typeface="PT Sans"/>
              </a:rPr>
              <a:t>what do you now know about Native American identity?</a:t>
            </a:r>
            <a:endParaRPr sz="1600">
              <a:latin typeface="PT Sans"/>
              <a:ea typeface="PT Sans"/>
              <a:cs typeface="PT Sans"/>
              <a:sym typeface="PT Sans"/>
            </a:endParaRPr>
          </a:p>
          <a:p>
            <a:pPr indent="0" lvl="0" marL="0" rtl="0" algn="ctr">
              <a:lnSpc>
                <a:spcPct val="115000"/>
              </a:lnSpc>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lang="en" sz="1600">
                <a:solidFill>
                  <a:schemeClr val="dk1"/>
                </a:solidFill>
                <a:latin typeface="PT Sans"/>
                <a:ea typeface="PT Sans"/>
                <a:cs typeface="PT Sans"/>
                <a:sym typeface="PT Sans"/>
              </a:rPr>
              <a:t>Are there any differences between your most recently added sources, compared to your original sources?</a:t>
            </a:r>
            <a:endParaRPr sz="1600">
              <a:latin typeface="PT Sans"/>
              <a:ea typeface="PT Sans"/>
              <a:cs typeface="PT Sans"/>
              <a:sym typeface="PT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What is Erasure?</a:t>
            </a:r>
            <a:endParaRPr b="1" sz="2800">
              <a:solidFill>
                <a:srgbClr val="931A25"/>
              </a:solidFill>
              <a:latin typeface="PT Sans"/>
              <a:ea typeface="PT Sans"/>
              <a:cs typeface="PT Sans"/>
              <a:sym typeface="PT Sans"/>
            </a:endParaRPr>
          </a:p>
        </p:txBody>
      </p:sp>
      <p:sp>
        <p:nvSpPr>
          <p:cNvPr id="133" name="Google Shape;133;p23"/>
          <p:cNvSpPr txBox="1"/>
          <p:nvPr>
            <p:ph idx="1" type="body"/>
          </p:nvPr>
        </p:nvSpPr>
        <p:spPr>
          <a:xfrm>
            <a:off x="930300" y="1152475"/>
            <a:ext cx="72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latin typeface="PT Sans"/>
                <a:ea typeface="PT Sans"/>
                <a:cs typeface="PT Sans"/>
                <a:sym typeface="PT Sans"/>
              </a:rPr>
              <a:t>If you are </a:t>
            </a:r>
            <a:r>
              <a:rPr lang="en" sz="1600">
                <a:latin typeface="PT Sans"/>
                <a:ea typeface="PT Sans"/>
                <a:cs typeface="PT Sans"/>
                <a:sym typeface="PT Sans"/>
              </a:rPr>
              <a:t>surprised</a:t>
            </a:r>
            <a:r>
              <a:rPr lang="en" sz="1600">
                <a:latin typeface="PT Sans"/>
                <a:ea typeface="PT Sans"/>
                <a:cs typeface="PT Sans"/>
                <a:sym typeface="PT Sans"/>
              </a:rPr>
              <a:t> by how much you </a:t>
            </a:r>
            <a:r>
              <a:rPr lang="en" sz="1600" u="sng">
                <a:latin typeface="PT Sans"/>
                <a:ea typeface="PT Sans"/>
                <a:cs typeface="PT Sans"/>
                <a:sym typeface="PT Sans"/>
              </a:rPr>
              <a:t>don’t know</a:t>
            </a:r>
            <a:r>
              <a:rPr lang="en" sz="1600">
                <a:latin typeface="PT Sans"/>
                <a:ea typeface="PT Sans"/>
                <a:cs typeface="PT Sans"/>
                <a:sym typeface="PT Sans"/>
              </a:rPr>
              <a:t> about Native people, you are not alone!</a:t>
            </a:r>
            <a:endParaRPr sz="1600">
              <a:latin typeface="PT Sans"/>
              <a:ea typeface="PT Sans"/>
              <a:cs typeface="PT Sans"/>
              <a:sym typeface="PT Sans"/>
            </a:endParaRPr>
          </a:p>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lang="en" sz="1600">
                <a:latin typeface="PT Sans"/>
                <a:ea typeface="PT Sans"/>
                <a:cs typeface="PT Sans"/>
                <a:sym typeface="PT Sans"/>
              </a:rPr>
              <a:t>Native people have experienced extreme cultural</a:t>
            </a:r>
            <a:r>
              <a:rPr b="1" lang="en" sz="1600" u="sng">
                <a:latin typeface="PT Sans"/>
                <a:ea typeface="PT Sans"/>
                <a:cs typeface="PT Sans"/>
                <a:sym typeface="PT Sans"/>
              </a:rPr>
              <a:t> erasure </a:t>
            </a:r>
            <a:endParaRPr b="1" sz="1600" u="sng">
              <a:latin typeface="PT Sans"/>
              <a:ea typeface="PT Sans"/>
              <a:cs typeface="PT Sans"/>
              <a:sym typeface="PT Sans"/>
            </a:endParaRPr>
          </a:p>
          <a:p>
            <a:pPr indent="0" lvl="0" marL="0" rtl="0" algn="ctr">
              <a:spcBef>
                <a:spcPts val="0"/>
              </a:spcBef>
              <a:spcAft>
                <a:spcPts val="0"/>
              </a:spcAft>
              <a:buNone/>
            </a:pPr>
            <a:r>
              <a:rPr lang="en" sz="1600">
                <a:latin typeface="PT Sans"/>
                <a:ea typeface="PT Sans"/>
                <a:cs typeface="PT Sans"/>
                <a:sym typeface="PT Sans"/>
              </a:rPr>
              <a:t>for </a:t>
            </a:r>
            <a:r>
              <a:rPr lang="en" sz="1600">
                <a:latin typeface="PT Sans"/>
                <a:ea typeface="PT Sans"/>
                <a:cs typeface="PT Sans"/>
                <a:sym typeface="PT Sans"/>
              </a:rPr>
              <a:t>centuries</a:t>
            </a:r>
            <a:r>
              <a:rPr lang="en" sz="1600">
                <a:latin typeface="PT Sans"/>
                <a:ea typeface="PT Sans"/>
                <a:cs typeface="PT Sans"/>
                <a:sym typeface="PT Sans"/>
              </a:rPr>
              <a:t>.</a:t>
            </a:r>
            <a:endParaRPr sz="1600">
              <a:latin typeface="PT Sans"/>
              <a:ea typeface="PT Sans"/>
              <a:cs typeface="PT Sans"/>
              <a:sym typeface="PT Sans"/>
            </a:endParaRPr>
          </a:p>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b="1" lang="en" sz="1600">
                <a:latin typeface="PT Sans"/>
                <a:ea typeface="PT Sans"/>
                <a:cs typeface="PT Sans"/>
                <a:sym typeface="PT Sans"/>
              </a:rPr>
              <a:t>Erasure</a:t>
            </a:r>
            <a:r>
              <a:rPr lang="en" sz="1600">
                <a:latin typeface="PT Sans"/>
                <a:ea typeface="PT Sans"/>
                <a:cs typeface="PT Sans"/>
                <a:sym typeface="PT Sans"/>
              </a:rPr>
              <a:t> is the act of removing something from a place. </a:t>
            </a:r>
            <a:endParaRPr sz="1600">
              <a:latin typeface="PT Sans"/>
              <a:ea typeface="PT Sans"/>
              <a:cs typeface="PT Sans"/>
              <a:sym typeface="PT Sans"/>
            </a:endParaRPr>
          </a:p>
          <a:p>
            <a:pPr indent="0" lvl="0" marL="0" rtl="0" algn="ctr">
              <a:spcBef>
                <a:spcPts val="0"/>
              </a:spcBef>
              <a:spcAft>
                <a:spcPts val="0"/>
              </a:spcAft>
              <a:buNone/>
            </a:pPr>
            <a:r>
              <a:t/>
            </a:r>
            <a:endParaRPr sz="1600">
              <a:latin typeface="PT Sans"/>
              <a:ea typeface="PT Sans"/>
              <a:cs typeface="PT Sans"/>
              <a:sym typeface="PT Sans"/>
            </a:endParaRPr>
          </a:p>
          <a:p>
            <a:pPr indent="0" lvl="0" marL="0" rtl="0" algn="ctr">
              <a:spcBef>
                <a:spcPts val="0"/>
              </a:spcBef>
              <a:spcAft>
                <a:spcPts val="0"/>
              </a:spcAft>
              <a:buNone/>
            </a:pPr>
            <a:r>
              <a:rPr b="1" lang="en" sz="1600">
                <a:latin typeface="PT Sans"/>
                <a:ea typeface="PT Sans"/>
                <a:cs typeface="PT Sans"/>
                <a:sym typeface="PT Sans"/>
              </a:rPr>
              <a:t>Cultural erasure </a:t>
            </a:r>
            <a:r>
              <a:rPr lang="en" sz="1600">
                <a:latin typeface="PT Sans"/>
                <a:ea typeface="PT Sans"/>
                <a:cs typeface="PT Sans"/>
                <a:sym typeface="PT Sans"/>
              </a:rPr>
              <a:t>is when an entire community’s existence, culture, values, and voice, are absent or not recognized by the general public.</a:t>
            </a:r>
            <a:endParaRPr sz="16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a:p>
            <a:pPr indent="0" lvl="0" marL="0" rtl="0" algn="ctr">
              <a:spcBef>
                <a:spcPts val="0"/>
              </a:spcBef>
              <a:spcAft>
                <a:spcPts val="0"/>
              </a:spcAft>
              <a:buNone/>
            </a:pPr>
            <a:r>
              <a:t/>
            </a:r>
            <a:endParaRPr sz="2200">
              <a:latin typeface="PT Sans"/>
              <a:ea typeface="PT Sans"/>
              <a:cs typeface="PT Sans"/>
              <a:sym typeface="PT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Personal Reflection</a:t>
            </a:r>
            <a:endParaRPr b="1" sz="2800">
              <a:solidFill>
                <a:srgbClr val="931A25"/>
              </a:solidFill>
              <a:latin typeface="PT Sans"/>
              <a:ea typeface="PT Sans"/>
              <a:cs typeface="PT Sans"/>
              <a:sym typeface="PT Sans"/>
            </a:endParaRPr>
          </a:p>
        </p:txBody>
      </p:sp>
      <p:sp>
        <p:nvSpPr>
          <p:cNvPr id="139" name="Google Shape;139;p24"/>
          <p:cNvSpPr txBox="1"/>
          <p:nvPr>
            <p:ph idx="1" type="body"/>
          </p:nvPr>
        </p:nvSpPr>
        <p:spPr>
          <a:xfrm>
            <a:off x="930800" y="1000075"/>
            <a:ext cx="729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Do you see examples of </a:t>
            </a:r>
            <a:r>
              <a:rPr lang="en" sz="1600">
                <a:latin typeface="PT Sans"/>
                <a:ea typeface="PT Sans"/>
                <a:cs typeface="PT Sans"/>
                <a:sym typeface="PT Sans"/>
              </a:rPr>
              <a:t>people</a:t>
            </a:r>
            <a:r>
              <a:rPr lang="en" sz="1600">
                <a:latin typeface="PT Sans"/>
                <a:ea typeface="PT Sans"/>
                <a:cs typeface="PT Sans"/>
                <a:sym typeface="PT Sans"/>
              </a:rPr>
              <a:t> who look and behave like you in your community?</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What are some examples? Consider: Art, politics, jobs, movies, music, etc.</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Do you think that people who share a similar identity/culture to you experience erasure in any way? How so? Where?</a:t>
            </a:r>
            <a:endParaRPr sz="1600">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19984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PT Sans"/>
                <a:ea typeface="PT Sans"/>
                <a:cs typeface="PT Sans"/>
                <a:sym typeface="PT Sans"/>
              </a:rPr>
              <a:t>Native American</a:t>
            </a:r>
            <a:endParaRPr b="1" sz="2200">
              <a:latin typeface="PT Sans"/>
              <a:ea typeface="PT Sans"/>
              <a:cs typeface="PT Sans"/>
              <a:sym typeface="PT Sans"/>
            </a:endParaRPr>
          </a:p>
          <a:p>
            <a:pPr indent="0" lvl="0" marL="0" rtl="0" algn="ctr">
              <a:spcBef>
                <a:spcPts val="0"/>
              </a:spcBef>
              <a:spcAft>
                <a:spcPts val="0"/>
              </a:spcAft>
              <a:buNone/>
            </a:pPr>
            <a:r>
              <a:rPr b="1" lang="en" sz="2200">
                <a:latin typeface="PT Sans"/>
                <a:ea typeface="PT Sans"/>
                <a:cs typeface="PT Sans"/>
                <a:sym typeface="PT Sans"/>
              </a:rPr>
              <a:t> Identity: An Overview</a:t>
            </a:r>
            <a:endParaRPr b="1" sz="2200">
              <a:latin typeface="PT Sans"/>
              <a:ea typeface="PT Sans"/>
              <a:cs typeface="PT Sans"/>
              <a:sym typeface="PT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2800">
                <a:solidFill>
                  <a:srgbClr val="931A25"/>
                </a:solidFill>
                <a:latin typeface="PT Sans"/>
                <a:ea typeface="PT Sans"/>
                <a:cs typeface="PT Sans"/>
                <a:sym typeface="PT Sans"/>
              </a:rPr>
              <a:t>Native Community Profile</a:t>
            </a:r>
            <a:r>
              <a:rPr b="1" lang="en" sz="2800">
                <a:solidFill>
                  <a:srgbClr val="F5B460"/>
                </a:solidFill>
                <a:latin typeface="PT Sans"/>
                <a:ea typeface="PT Sans"/>
                <a:cs typeface="PT Sans"/>
                <a:sym typeface="PT Sans"/>
              </a:rPr>
              <a:t>: USA</a:t>
            </a:r>
            <a:endParaRPr b="1" sz="2800">
              <a:solidFill>
                <a:srgbClr val="F5B460"/>
              </a:solidFill>
              <a:latin typeface="PT Sans"/>
              <a:ea typeface="PT Sans"/>
              <a:cs typeface="PT Sans"/>
              <a:sym typeface="PT Sans"/>
            </a:endParaRPr>
          </a:p>
        </p:txBody>
      </p:sp>
      <p:pic>
        <p:nvPicPr>
          <p:cNvPr id="150" name="Google Shape;150;p26"/>
          <p:cNvPicPr preferRelativeResize="0"/>
          <p:nvPr/>
        </p:nvPicPr>
        <p:blipFill rotWithShape="1">
          <a:blip r:embed="rId3">
            <a:alphaModFix/>
          </a:blip>
          <a:srcRect b="65436" l="43486" r="939" t="22850"/>
          <a:stretch/>
        </p:blipFill>
        <p:spPr>
          <a:xfrm>
            <a:off x="4162806" y="1511050"/>
            <a:ext cx="4912225" cy="370025"/>
          </a:xfrm>
          <a:prstGeom prst="rect">
            <a:avLst/>
          </a:prstGeom>
          <a:noFill/>
          <a:ln>
            <a:noFill/>
          </a:ln>
        </p:spPr>
      </p:pic>
      <p:sp>
        <p:nvSpPr>
          <p:cNvPr id="151" name="Google Shape;151;p26"/>
          <p:cNvSpPr/>
          <p:nvPr/>
        </p:nvSpPr>
        <p:spPr>
          <a:xfrm>
            <a:off x="3755875" y="1154650"/>
            <a:ext cx="816000" cy="131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p:nvPr/>
        </p:nvSpPr>
        <p:spPr>
          <a:xfrm>
            <a:off x="3473500" y="1864300"/>
            <a:ext cx="816000" cy="131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26"/>
          <p:cNvPicPr preferRelativeResize="0"/>
          <p:nvPr/>
        </p:nvPicPr>
        <p:blipFill>
          <a:blip r:embed="rId4">
            <a:alphaModFix/>
          </a:blip>
          <a:stretch>
            <a:fillRect/>
          </a:stretch>
        </p:blipFill>
        <p:spPr>
          <a:xfrm>
            <a:off x="92525" y="327650"/>
            <a:ext cx="4572000" cy="4572000"/>
          </a:xfrm>
          <a:prstGeom prst="rect">
            <a:avLst/>
          </a:prstGeom>
          <a:noFill/>
          <a:ln>
            <a:noFill/>
          </a:ln>
        </p:spPr>
      </p:pic>
      <p:sp>
        <p:nvSpPr>
          <p:cNvPr id="154" name="Google Shape;154;p26"/>
          <p:cNvSpPr txBox="1"/>
          <p:nvPr>
            <p:ph type="title"/>
          </p:nvPr>
        </p:nvSpPr>
        <p:spPr>
          <a:xfrm>
            <a:off x="166500" y="1793475"/>
            <a:ext cx="3996300" cy="11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800">
                <a:solidFill>
                  <a:schemeClr val="lt1"/>
                </a:solidFill>
                <a:latin typeface="DM Serif Text"/>
                <a:ea typeface="DM Serif Text"/>
                <a:cs typeface="DM Serif Text"/>
                <a:sym typeface="DM Serif Text"/>
              </a:rPr>
              <a:t>Indian </a:t>
            </a:r>
            <a:endParaRPr sz="4800">
              <a:solidFill>
                <a:schemeClr val="lt1"/>
              </a:solidFill>
              <a:latin typeface="DM Serif Text"/>
              <a:ea typeface="DM Serif Text"/>
              <a:cs typeface="DM Serif Text"/>
              <a:sym typeface="DM Serif Text"/>
            </a:endParaRPr>
          </a:p>
          <a:p>
            <a:pPr indent="0" lvl="0" marL="0" rtl="0" algn="ctr">
              <a:spcBef>
                <a:spcPts val="0"/>
              </a:spcBef>
              <a:spcAft>
                <a:spcPts val="0"/>
              </a:spcAft>
              <a:buSzPts val="990"/>
              <a:buNone/>
            </a:pPr>
            <a:r>
              <a:rPr lang="en" sz="4800">
                <a:solidFill>
                  <a:schemeClr val="lt1"/>
                </a:solidFill>
                <a:latin typeface="DM Serif Text"/>
                <a:ea typeface="DM Serif Text"/>
                <a:cs typeface="DM Serif Text"/>
                <a:sym typeface="DM Serif Text"/>
              </a:rPr>
              <a:t>Country</a:t>
            </a:r>
            <a:endParaRPr sz="4800">
              <a:solidFill>
                <a:schemeClr val="lt1"/>
              </a:solidFill>
              <a:latin typeface="DM Serif Text"/>
              <a:ea typeface="DM Serif Text"/>
              <a:cs typeface="DM Serif Text"/>
              <a:sym typeface="DM Serif Text"/>
            </a:endParaRPr>
          </a:p>
        </p:txBody>
      </p:sp>
      <p:sp>
        <p:nvSpPr>
          <p:cNvPr id="155" name="Google Shape;155;p26"/>
          <p:cNvSpPr txBox="1"/>
          <p:nvPr>
            <p:ph type="title"/>
          </p:nvPr>
        </p:nvSpPr>
        <p:spPr>
          <a:xfrm>
            <a:off x="5754768" y="938350"/>
            <a:ext cx="1728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800">
                <a:solidFill>
                  <a:srgbClr val="931A25"/>
                </a:solidFill>
                <a:latin typeface="DM Serif Text"/>
                <a:ea typeface="DM Serif Text"/>
                <a:cs typeface="DM Serif Text"/>
                <a:sym typeface="DM Serif Text"/>
              </a:rPr>
              <a:t>573</a:t>
            </a:r>
            <a:endParaRPr sz="4800">
              <a:solidFill>
                <a:srgbClr val="F5B460"/>
              </a:solidFill>
              <a:latin typeface="DM Serif Text"/>
              <a:ea typeface="DM Serif Text"/>
              <a:cs typeface="DM Serif Text"/>
              <a:sym typeface="DM Serif Text"/>
            </a:endParaRPr>
          </a:p>
        </p:txBody>
      </p:sp>
      <p:pic>
        <p:nvPicPr>
          <p:cNvPr id="156" name="Google Shape;156;p26"/>
          <p:cNvPicPr preferRelativeResize="0"/>
          <p:nvPr/>
        </p:nvPicPr>
        <p:blipFill rotWithShape="1">
          <a:blip r:embed="rId3">
            <a:alphaModFix/>
          </a:blip>
          <a:srcRect b="36406" l="45791" r="937" t="35008"/>
          <a:stretch/>
        </p:blipFill>
        <p:spPr>
          <a:xfrm>
            <a:off x="4264618" y="2096050"/>
            <a:ext cx="4708599" cy="903100"/>
          </a:xfrm>
          <a:prstGeom prst="rect">
            <a:avLst/>
          </a:prstGeom>
          <a:noFill/>
          <a:ln>
            <a:noFill/>
          </a:ln>
        </p:spPr>
      </p:pic>
      <p:pic>
        <p:nvPicPr>
          <p:cNvPr id="157" name="Google Shape;157;p26"/>
          <p:cNvPicPr preferRelativeResize="0"/>
          <p:nvPr/>
        </p:nvPicPr>
        <p:blipFill rotWithShape="1">
          <a:blip r:embed="rId3">
            <a:alphaModFix/>
          </a:blip>
          <a:srcRect b="0" l="44139" r="939" t="64610"/>
          <a:stretch/>
        </p:blipFill>
        <p:spPr>
          <a:xfrm>
            <a:off x="4191669" y="3127350"/>
            <a:ext cx="4854499" cy="1118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50"/>
                                        </p:tgtEl>
                                      </p:cBhvr>
                                    </p:animEffect>
                                    <p:set>
                                      <p:cBhvr>
                                        <p:cTn dur="1" fill="hold">
                                          <p:stCondLst>
                                            <p:cond delay="1000"/>
                                          </p:stCondLst>
                                        </p:cTn>
                                        <p:tgtEl>
                                          <p:spTgt spid="1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5"/>
                                        </p:tgtEl>
                                      </p:cBhvr>
                                    </p:animEffect>
                                    <p:set>
                                      <p:cBhvr>
                                        <p:cTn dur="1" fill="hold">
                                          <p:stCondLst>
                                            <p:cond delay="1000"/>
                                          </p:stCondLst>
                                        </p:cTn>
                                        <p:tgtEl>
                                          <p:spTgt spid="15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6"/>
                                        </p:tgtEl>
                                      </p:cBhvr>
                                    </p:animEffect>
                                    <p:set>
                                      <p:cBhvr>
                                        <p:cTn dur="1" fill="hold">
                                          <p:stCondLst>
                                            <p:cond delay="1000"/>
                                          </p:stCondLst>
                                        </p:cTn>
                                        <p:tgtEl>
                                          <p:spTgt spid="1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57"/>
                                        </p:tgtEl>
                                      </p:cBhvr>
                                    </p:animEffect>
                                    <p:set>
                                      <p:cBhvr>
                                        <p:cTn dur="1" fill="hold">
                                          <p:stCondLst>
                                            <p:cond delay="1000"/>
                                          </p:stCondLst>
                                        </p:cTn>
                                        <p:tgtEl>
                                          <p:spTgt spid="1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2800">
                <a:solidFill>
                  <a:srgbClr val="931A25"/>
                </a:solidFill>
                <a:latin typeface="PT Sans"/>
                <a:ea typeface="PT Sans"/>
                <a:cs typeface="PT Sans"/>
                <a:sym typeface="PT Sans"/>
              </a:rPr>
              <a:t>Native Community Profile</a:t>
            </a:r>
            <a:r>
              <a:rPr b="1" lang="en" sz="2800">
                <a:solidFill>
                  <a:srgbClr val="F5B460"/>
                </a:solidFill>
                <a:latin typeface="PT Sans"/>
                <a:ea typeface="PT Sans"/>
                <a:cs typeface="PT Sans"/>
                <a:sym typeface="PT Sans"/>
              </a:rPr>
              <a:t>: USA</a:t>
            </a:r>
            <a:endParaRPr b="1" sz="2800">
              <a:solidFill>
                <a:srgbClr val="F5B460"/>
              </a:solidFill>
              <a:latin typeface="PT Sans"/>
              <a:ea typeface="PT Sans"/>
              <a:cs typeface="PT Sans"/>
              <a:sym typeface="PT Sans"/>
            </a:endParaRPr>
          </a:p>
        </p:txBody>
      </p:sp>
      <p:sp>
        <p:nvSpPr>
          <p:cNvPr id="163" name="Google Shape;163;p27"/>
          <p:cNvSpPr/>
          <p:nvPr/>
        </p:nvSpPr>
        <p:spPr>
          <a:xfrm>
            <a:off x="3755875" y="1154650"/>
            <a:ext cx="816000" cy="131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3473500" y="1864300"/>
            <a:ext cx="816000" cy="1313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7"/>
          <p:cNvPicPr preferRelativeResize="0"/>
          <p:nvPr/>
        </p:nvPicPr>
        <p:blipFill>
          <a:blip r:embed="rId3">
            <a:alphaModFix/>
          </a:blip>
          <a:stretch>
            <a:fillRect/>
          </a:stretch>
        </p:blipFill>
        <p:spPr>
          <a:xfrm>
            <a:off x="92525" y="327650"/>
            <a:ext cx="4572000" cy="4572000"/>
          </a:xfrm>
          <a:prstGeom prst="rect">
            <a:avLst/>
          </a:prstGeom>
          <a:noFill/>
          <a:ln>
            <a:noFill/>
          </a:ln>
        </p:spPr>
      </p:pic>
      <p:sp>
        <p:nvSpPr>
          <p:cNvPr id="166" name="Google Shape;166;p27"/>
          <p:cNvSpPr txBox="1"/>
          <p:nvPr>
            <p:ph type="title"/>
          </p:nvPr>
        </p:nvSpPr>
        <p:spPr>
          <a:xfrm>
            <a:off x="166500" y="1793475"/>
            <a:ext cx="3996300" cy="119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800">
                <a:solidFill>
                  <a:schemeClr val="lt1"/>
                </a:solidFill>
                <a:latin typeface="DM Serif Text"/>
                <a:ea typeface="DM Serif Text"/>
                <a:cs typeface="DM Serif Text"/>
                <a:sym typeface="DM Serif Text"/>
              </a:rPr>
              <a:t>Indian </a:t>
            </a:r>
            <a:endParaRPr sz="4800">
              <a:solidFill>
                <a:schemeClr val="lt1"/>
              </a:solidFill>
              <a:latin typeface="DM Serif Text"/>
              <a:ea typeface="DM Serif Text"/>
              <a:cs typeface="DM Serif Text"/>
              <a:sym typeface="DM Serif Text"/>
            </a:endParaRPr>
          </a:p>
          <a:p>
            <a:pPr indent="0" lvl="0" marL="0" rtl="0" algn="ctr">
              <a:spcBef>
                <a:spcPts val="0"/>
              </a:spcBef>
              <a:spcAft>
                <a:spcPts val="0"/>
              </a:spcAft>
              <a:buSzPts val="990"/>
              <a:buNone/>
            </a:pPr>
            <a:r>
              <a:rPr lang="en" sz="4800">
                <a:solidFill>
                  <a:schemeClr val="lt1"/>
                </a:solidFill>
                <a:latin typeface="DM Serif Text"/>
                <a:ea typeface="DM Serif Text"/>
                <a:cs typeface="DM Serif Text"/>
                <a:sym typeface="DM Serif Text"/>
              </a:rPr>
              <a:t>Country</a:t>
            </a:r>
            <a:endParaRPr sz="4800">
              <a:solidFill>
                <a:schemeClr val="lt1"/>
              </a:solidFill>
              <a:latin typeface="DM Serif Text"/>
              <a:ea typeface="DM Serif Text"/>
              <a:cs typeface="DM Serif Text"/>
              <a:sym typeface="DM Serif Text"/>
            </a:endParaRPr>
          </a:p>
        </p:txBody>
      </p:sp>
      <p:sp>
        <p:nvSpPr>
          <p:cNvPr id="167" name="Google Shape;167;p27"/>
          <p:cNvSpPr txBox="1"/>
          <p:nvPr>
            <p:ph type="title"/>
          </p:nvPr>
        </p:nvSpPr>
        <p:spPr>
          <a:xfrm>
            <a:off x="5222950" y="1090750"/>
            <a:ext cx="3366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800">
                <a:solidFill>
                  <a:srgbClr val="931A25"/>
                </a:solidFill>
                <a:latin typeface="DM Serif Text"/>
                <a:ea typeface="DM Serif Text"/>
                <a:cs typeface="DM Serif Text"/>
                <a:sym typeface="DM Serif Text"/>
              </a:rPr>
              <a:t>7 out of 10</a:t>
            </a:r>
            <a:endParaRPr sz="4800">
              <a:solidFill>
                <a:srgbClr val="F5B460"/>
              </a:solidFill>
              <a:latin typeface="DM Serif Text"/>
              <a:ea typeface="DM Serif Text"/>
              <a:cs typeface="DM Serif Text"/>
              <a:sym typeface="DM Serif Text"/>
            </a:endParaRPr>
          </a:p>
        </p:txBody>
      </p:sp>
      <p:sp>
        <p:nvSpPr>
          <p:cNvPr id="168" name="Google Shape;168;p27"/>
          <p:cNvSpPr txBox="1"/>
          <p:nvPr/>
        </p:nvSpPr>
        <p:spPr>
          <a:xfrm>
            <a:off x="4827850" y="1701600"/>
            <a:ext cx="4156800" cy="58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77">
                <a:solidFill>
                  <a:schemeClr val="dk1"/>
                </a:solidFill>
                <a:latin typeface="PT Sans"/>
                <a:ea typeface="PT Sans"/>
                <a:cs typeface="PT Sans"/>
                <a:sym typeface="PT Sans"/>
              </a:rPr>
              <a:t>Natives live in urban areas</a:t>
            </a:r>
            <a:endParaRPr/>
          </a:p>
        </p:txBody>
      </p:sp>
      <p:sp>
        <p:nvSpPr>
          <p:cNvPr id="169" name="Google Shape;169;p27"/>
          <p:cNvSpPr txBox="1"/>
          <p:nvPr>
            <p:ph type="title"/>
          </p:nvPr>
        </p:nvSpPr>
        <p:spPr>
          <a:xfrm>
            <a:off x="6367750" y="2468350"/>
            <a:ext cx="1077000" cy="572700"/>
          </a:xfrm>
          <a:prstGeom prst="rect">
            <a:avLst/>
          </a:prstGeom>
          <a:ln cap="flat" cmpd="sng" w="19050">
            <a:solidFill>
              <a:srgbClr val="931A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000">
                <a:solidFill>
                  <a:srgbClr val="931A25"/>
                </a:solidFill>
                <a:latin typeface="PT Sans"/>
                <a:ea typeface="PT Sans"/>
                <a:cs typeface="PT Sans"/>
                <a:sym typeface="PT Sans"/>
              </a:rPr>
              <a:t>NYC</a:t>
            </a:r>
            <a:endParaRPr b="1" sz="3000">
              <a:solidFill>
                <a:srgbClr val="931A25"/>
              </a:solidFill>
              <a:latin typeface="PT Sans"/>
              <a:ea typeface="PT Sans"/>
              <a:cs typeface="PT Sans"/>
              <a:sym typeface="PT Sans"/>
            </a:endParaRPr>
          </a:p>
        </p:txBody>
      </p:sp>
      <p:sp>
        <p:nvSpPr>
          <p:cNvPr id="170" name="Google Shape;170;p27"/>
          <p:cNvSpPr txBox="1"/>
          <p:nvPr/>
        </p:nvSpPr>
        <p:spPr>
          <a:xfrm>
            <a:off x="4827850" y="3079200"/>
            <a:ext cx="4156800" cy="137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77">
                <a:solidFill>
                  <a:schemeClr val="dk1"/>
                </a:solidFill>
                <a:latin typeface="PT Sans"/>
                <a:ea typeface="PT Sans"/>
                <a:cs typeface="PT Sans"/>
                <a:sym typeface="PT Sans"/>
              </a:rPr>
              <a:t>New York City has the highest number of Native residents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700" y="1402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2800">
                <a:solidFill>
                  <a:srgbClr val="931A25"/>
                </a:solidFill>
                <a:latin typeface="PT Sans"/>
                <a:ea typeface="PT Sans"/>
                <a:cs typeface="PT Sans"/>
                <a:sym typeface="PT Sans"/>
              </a:rPr>
              <a:t>Native Community Profile</a:t>
            </a:r>
            <a:r>
              <a:rPr b="1" lang="en" sz="2800">
                <a:solidFill>
                  <a:srgbClr val="F5B460"/>
                </a:solidFill>
                <a:latin typeface="PT Sans"/>
                <a:ea typeface="PT Sans"/>
                <a:cs typeface="PT Sans"/>
                <a:sym typeface="PT Sans"/>
              </a:rPr>
              <a:t>: California</a:t>
            </a:r>
            <a:endParaRPr b="1" sz="2800">
              <a:solidFill>
                <a:srgbClr val="F5B460"/>
              </a:solidFill>
              <a:latin typeface="PT Sans"/>
              <a:ea typeface="PT Sans"/>
              <a:cs typeface="PT Sans"/>
              <a:sym typeface="PT Sans"/>
            </a:endParaRPr>
          </a:p>
        </p:txBody>
      </p:sp>
      <p:sp>
        <p:nvSpPr>
          <p:cNvPr id="176" name="Google Shape;176;p28"/>
          <p:cNvSpPr txBox="1"/>
          <p:nvPr>
            <p:ph type="title"/>
          </p:nvPr>
        </p:nvSpPr>
        <p:spPr>
          <a:xfrm>
            <a:off x="5238375" y="836850"/>
            <a:ext cx="3366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4800">
                <a:solidFill>
                  <a:srgbClr val="931A25"/>
                </a:solidFill>
                <a:latin typeface="DM Serif Text"/>
                <a:ea typeface="DM Serif Text"/>
                <a:cs typeface="DM Serif Text"/>
                <a:sym typeface="DM Serif Text"/>
              </a:rPr>
              <a:t>110</a:t>
            </a:r>
            <a:endParaRPr sz="4800">
              <a:solidFill>
                <a:srgbClr val="F5B460"/>
              </a:solidFill>
              <a:latin typeface="DM Serif Text"/>
              <a:ea typeface="DM Serif Text"/>
              <a:cs typeface="DM Serif Text"/>
              <a:sym typeface="DM Serif Text"/>
            </a:endParaRPr>
          </a:p>
        </p:txBody>
      </p:sp>
      <p:sp>
        <p:nvSpPr>
          <p:cNvPr id="177" name="Google Shape;177;p28"/>
          <p:cNvSpPr txBox="1"/>
          <p:nvPr/>
        </p:nvSpPr>
        <p:spPr>
          <a:xfrm>
            <a:off x="4843275" y="1447700"/>
            <a:ext cx="4156800" cy="58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77">
                <a:solidFill>
                  <a:schemeClr val="dk1"/>
                </a:solidFill>
                <a:latin typeface="PT Sans"/>
                <a:ea typeface="PT Sans"/>
                <a:cs typeface="PT Sans"/>
                <a:sym typeface="PT Sans"/>
              </a:rPr>
              <a:t>Federally Recognized Tribes</a:t>
            </a:r>
            <a:endParaRPr/>
          </a:p>
        </p:txBody>
      </p:sp>
      <p:sp>
        <p:nvSpPr>
          <p:cNvPr id="178" name="Google Shape;178;p28"/>
          <p:cNvSpPr txBox="1"/>
          <p:nvPr>
            <p:ph type="title"/>
          </p:nvPr>
        </p:nvSpPr>
        <p:spPr>
          <a:xfrm>
            <a:off x="5892525" y="3313175"/>
            <a:ext cx="2058300" cy="572700"/>
          </a:xfrm>
          <a:prstGeom prst="rect">
            <a:avLst/>
          </a:prstGeom>
          <a:ln cap="flat" cmpd="sng" w="19050">
            <a:solidFill>
              <a:srgbClr val="931A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000">
                <a:solidFill>
                  <a:srgbClr val="931A25"/>
                </a:solidFill>
                <a:latin typeface="PT Sans"/>
                <a:ea typeface="PT Sans"/>
                <a:cs typeface="PT Sans"/>
                <a:sym typeface="PT Sans"/>
              </a:rPr>
              <a:t>Oakland</a:t>
            </a:r>
            <a:endParaRPr b="1" sz="3000">
              <a:solidFill>
                <a:srgbClr val="931A25"/>
              </a:solidFill>
              <a:latin typeface="PT Sans"/>
              <a:ea typeface="PT Sans"/>
              <a:cs typeface="PT Sans"/>
              <a:sym typeface="PT Sans"/>
            </a:endParaRPr>
          </a:p>
        </p:txBody>
      </p:sp>
      <p:sp>
        <p:nvSpPr>
          <p:cNvPr id="179" name="Google Shape;179;p28"/>
          <p:cNvSpPr txBox="1"/>
          <p:nvPr/>
        </p:nvSpPr>
        <p:spPr>
          <a:xfrm>
            <a:off x="4843275" y="3771625"/>
            <a:ext cx="4156800" cy="58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77">
                <a:solidFill>
                  <a:schemeClr val="dk1"/>
                </a:solidFill>
                <a:latin typeface="PT Sans"/>
                <a:ea typeface="PT Sans"/>
                <a:cs typeface="PT Sans"/>
                <a:sym typeface="PT Sans"/>
              </a:rPr>
              <a:t>Biggest Native community</a:t>
            </a:r>
            <a:endParaRPr/>
          </a:p>
        </p:txBody>
      </p:sp>
      <p:sp>
        <p:nvSpPr>
          <p:cNvPr id="180" name="Google Shape;180;p28"/>
          <p:cNvSpPr txBox="1"/>
          <p:nvPr/>
        </p:nvSpPr>
        <p:spPr>
          <a:xfrm>
            <a:off x="4843275" y="2640688"/>
            <a:ext cx="4156800" cy="58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77">
                <a:solidFill>
                  <a:schemeClr val="dk1"/>
                </a:solidFill>
                <a:latin typeface="PT Sans"/>
                <a:ea typeface="PT Sans"/>
                <a:cs typeface="PT Sans"/>
                <a:sym typeface="PT Sans"/>
              </a:rPr>
              <a:t>90 Native languages</a:t>
            </a:r>
            <a:endParaRPr/>
          </a:p>
        </p:txBody>
      </p:sp>
      <p:pic>
        <p:nvPicPr>
          <p:cNvPr id="181" name="Google Shape;181;p28"/>
          <p:cNvPicPr preferRelativeResize="0"/>
          <p:nvPr/>
        </p:nvPicPr>
        <p:blipFill>
          <a:blip r:embed="rId3">
            <a:alphaModFix/>
          </a:blip>
          <a:stretch>
            <a:fillRect/>
          </a:stretch>
        </p:blipFill>
        <p:spPr>
          <a:xfrm>
            <a:off x="461000" y="836850"/>
            <a:ext cx="3668575" cy="3668575"/>
          </a:xfrm>
          <a:prstGeom prst="rect">
            <a:avLst/>
          </a:prstGeom>
          <a:noFill/>
          <a:ln>
            <a:noFill/>
          </a:ln>
        </p:spPr>
      </p:pic>
      <p:grpSp>
        <p:nvGrpSpPr>
          <p:cNvPr id="182" name="Google Shape;182;p28"/>
          <p:cNvGrpSpPr/>
          <p:nvPr/>
        </p:nvGrpSpPr>
        <p:grpSpPr>
          <a:xfrm>
            <a:off x="5491500" y="2120188"/>
            <a:ext cx="2860350" cy="572700"/>
            <a:chOff x="5701150" y="3863900"/>
            <a:chExt cx="2860350" cy="572700"/>
          </a:xfrm>
        </p:grpSpPr>
        <p:sp>
          <p:nvSpPr>
            <p:cNvPr id="183" name="Google Shape;183;p28"/>
            <p:cNvSpPr/>
            <p:nvPr/>
          </p:nvSpPr>
          <p:spPr>
            <a:xfrm>
              <a:off x="5701150" y="3863900"/>
              <a:ext cx="912300" cy="572700"/>
            </a:xfrm>
            <a:prstGeom prst="wedgeRoundRectCallout">
              <a:avLst>
                <a:gd fmla="val -20833" name="adj1"/>
                <a:gd fmla="val 62500" name="adj2"/>
                <a:gd fmla="val 0" name="adj3"/>
              </a:avLst>
            </a:prstGeom>
            <a:solidFill>
              <a:schemeClr val="lt1"/>
            </a:solidFill>
            <a:ln cap="flat" cmpd="sng" w="19050">
              <a:solidFill>
                <a:srgbClr val="931A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Konkow</a:t>
              </a:r>
              <a:endParaRPr/>
            </a:p>
          </p:txBody>
        </p:sp>
        <p:sp>
          <p:nvSpPr>
            <p:cNvPr id="184" name="Google Shape;184;p28"/>
            <p:cNvSpPr/>
            <p:nvPr/>
          </p:nvSpPr>
          <p:spPr>
            <a:xfrm>
              <a:off x="6732625" y="3863900"/>
              <a:ext cx="797400" cy="572700"/>
            </a:xfrm>
            <a:prstGeom prst="wedgeRoundRectCallout">
              <a:avLst>
                <a:gd fmla="val 19498" name="adj1"/>
                <a:gd fmla="val 67291" name="adj2"/>
                <a:gd fmla="val 0" name="adj3"/>
              </a:avLst>
            </a:prstGeom>
            <a:solidFill>
              <a:schemeClr val="lt1"/>
            </a:solidFill>
            <a:ln cap="flat" cmpd="sng" w="19050">
              <a:solidFill>
                <a:srgbClr val="931A2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Wintu</a:t>
              </a:r>
              <a:endParaRPr/>
            </a:p>
          </p:txBody>
        </p:sp>
        <p:sp>
          <p:nvSpPr>
            <p:cNvPr id="185" name="Google Shape;185;p28"/>
            <p:cNvSpPr/>
            <p:nvPr/>
          </p:nvSpPr>
          <p:spPr>
            <a:xfrm>
              <a:off x="7649200" y="3863900"/>
              <a:ext cx="912300" cy="572700"/>
            </a:xfrm>
            <a:prstGeom prst="wedgeRoundRectCallout">
              <a:avLst>
                <a:gd fmla="val -20833" name="adj1"/>
                <a:gd fmla="val 62500" name="adj2"/>
                <a:gd fmla="val 0" name="adj3"/>
              </a:avLst>
            </a:prstGeom>
            <a:solidFill>
              <a:schemeClr val="lt1"/>
            </a:solidFill>
            <a:ln cap="flat" cmpd="sng" w="19050">
              <a:solidFill>
                <a:srgbClr val="931A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Rumsen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1477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Appearance</a:t>
            </a:r>
            <a:endParaRPr b="1" sz="2800">
              <a:solidFill>
                <a:srgbClr val="931A25"/>
              </a:solidFill>
              <a:latin typeface="PT Sans"/>
              <a:ea typeface="PT Sans"/>
              <a:cs typeface="PT Sans"/>
              <a:sym typeface="PT Sans"/>
            </a:endParaRPr>
          </a:p>
        </p:txBody>
      </p:sp>
      <p:sp>
        <p:nvSpPr>
          <p:cNvPr id="191" name="Google Shape;191;p29"/>
          <p:cNvSpPr txBox="1"/>
          <p:nvPr>
            <p:ph idx="2" type="body"/>
          </p:nvPr>
        </p:nvSpPr>
        <p:spPr>
          <a:xfrm>
            <a:off x="2493750" y="844513"/>
            <a:ext cx="4156500" cy="400200"/>
          </a:xfrm>
          <a:prstGeom prst="rect">
            <a:avLst/>
          </a:prstGeom>
        </p:spPr>
        <p:txBody>
          <a:bodyPr anchorCtr="0" anchor="ctr" bIns="91425" lIns="91425" spcFirstLastPara="1" rIns="91425" wrap="square" tIns="91425">
            <a:spAutoFit/>
          </a:bodyPr>
          <a:lstStyle/>
          <a:p>
            <a:pPr indent="0" lvl="0" marL="0" rtl="0" algn="ctr">
              <a:spcBef>
                <a:spcPts val="0"/>
              </a:spcBef>
              <a:spcAft>
                <a:spcPts val="0"/>
              </a:spcAft>
              <a:buNone/>
            </a:pPr>
            <a:r>
              <a:rPr lang="en">
                <a:latin typeface="PT Sans"/>
                <a:ea typeface="PT Sans"/>
                <a:cs typeface="PT Sans"/>
                <a:sym typeface="PT Sans"/>
              </a:rPr>
              <a:t>Native people have diverse physical appearances. </a:t>
            </a:r>
            <a:endParaRPr>
              <a:solidFill>
                <a:srgbClr val="FF0000"/>
              </a:solidFill>
              <a:latin typeface="PT Sans"/>
              <a:ea typeface="PT Sans"/>
              <a:cs typeface="PT Sans"/>
              <a:sym typeface="PT Sans"/>
            </a:endParaRPr>
          </a:p>
        </p:txBody>
      </p:sp>
      <p:sp>
        <p:nvSpPr>
          <p:cNvPr id="192" name="Google Shape;192;p29"/>
          <p:cNvSpPr txBox="1"/>
          <p:nvPr/>
        </p:nvSpPr>
        <p:spPr>
          <a:xfrm>
            <a:off x="304800" y="4507350"/>
            <a:ext cx="2850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latin typeface="PT Sans"/>
                <a:ea typeface="PT Sans"/>
                <a:cs typeface="PT Sans"/>
                <a:sym typeface="PT Sans"/>
              </a:rPr>
              <a:t>Photos: Pomo youth, adults, and elders in the local community</a:t>
            </a:r>
            <a:endParaRPr b="1" sz="1000">
              <a:latin typeface="PT Sans"/>
              <a:ea typeface="PT Sans"/>
              <a:cs typeface="PT Sans"/>
              <a:sym typeface="PT Sans"/>
            </a:endParaRPr>
          </a:p>
        </p:txBody>
      </p:sp>
      <p:pic>
        <p:nvPicPr>
          <p:cNvPr id="193" name="Google Shape;193;p29"/>
          <p:cNvPicPr preferRelativeResize="0"/>
          <p:nvPr/>
        </p:nvPicPr>
        <p:blipFill rotWithShape="1">
          <a:blip r:embed="rId3">
            <a:alphaModFix/>
          </a:blip>
          <a:srcRect b="23110" l="15800" r="5434" t="17294"/>
          <a:stretch/>
        </p:blipFill>
        <p:spPr>
          <a:xfrm>
            <a:off x="311697" y="593900"/>
            <a:ext cx="2132482" cy="2151350"/>
          </a:xfrm>
          <a:prstGeom prst="rect">
            <a:avLst/>
          </a:prstGeom>
          <a:noFill/>
          <a:ln cap="flat" cmpd="sng" w="19050">
            <a:solidFill>
              <a:srgbClr val="980000"/>
            </a:solidFill>
            <a:prstDash val="solid"/>
            <a:round/>
            <a:headEnd len="sm" w="sm" type="none"/>
            <a:tailEnd len="sm" w="sm" type="none"/>
          </a:ln>
        </p:spPr>
      </p:pic>
      <p:pic>
        <p:nvPicPr>
          <p:cNvPr id="194" name="Google Shape;194;p29"/>
          <p:cNvPicPr preferRelativeResize="0"/>
          <p:nvPr/>
        </p:nvPicPr>
        <p:blipFill rotWithShape="1">
          <a:blip r:embed="rId4">
            <a:alphaModFix/>
          </a:blip>
          <a:srcRect b="24516" l="7320" r="25636" t="10779"/>
          <a:stretch/>
        </p:blipFill>
        <p:spPr>
          <a:xfrm>
            <a:off x="6808825" y="925422"/>
            <a:ext cx="1985476" cy="2555100"/>
          </a:xfrm>
          <a:prstGeom prst="rect">
            <a:avLst/>
          </a:prstGeom>
          <a:noFill/>
          <a:ln cap="flat" cmpd="sng" w="19050">
            <a:solidFill>
              <a:srgbClr val="980000"/>
            </a:solidFill>
            <a:prstDash val="solid"/>
            <a:round/>
            <a:headEnd len="sm" w="sm" type="none"/>
            <a:tailEnd len="sm" w="sm" type="none"/>
          </a:ln>
        </p:spPr>
      </p:pic>
      <p:pic>
        <p:nvPicPr>
          <p:cNvPr id="195" name="Google Shape;195;p29"/>
          <p:cNvPicPr preferRelativeResize="0"/>
          <p:nvPr/>
        </p:nvPicPr>
        <p:blipFill rotWithShape="1">
          <a:blip r:embed="rId5">
            <a:alphaModFix/>
          </a:blip>
          <a:srcRect b="0" l="0" r="27839" t="0"/>
          <a:stretch/>
        </p:blipFill>
        <p:spPr>
          <a:xfrm>
            <a:off x="311700" y="2894500"/>
            <a:ext cx="2132474" cy="1502153"/>
          </a:xfrm>
          <a:prstGeom prst="rect">
            <a:avLst/>
          </a:prstGeom>
          <a:noFill/>
          <a:ln cap="flat" cmpd="sng" w="19050">
            <a:solidFill>
              <a:srgbClr val="980000"/>
            </a:solidFill>
            <a:prstDash val="solid"/>
            <a:round/>
            <a:headEnd len="sm" w="sm" type="none"/>
            <a:tailEnd len="sm" w="sm" type="none"/>
          </a:ln>
        </p:spPr>
      </p:pic>
      <p:sp>
        <p:nvSpPr>
          <p:cNvPr id="196" name="Google Shape;196;p29"/>
          <p:cNvSpPr txBox="1"/>
          <p:nvPr/>
        </p:nvSpPr>
        <p:spPr>
          <a:xfrm>
            <a:off x="2900400" y="1359075"/>
            <a:ext cx="33432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T Sans"/>
              <a:buChar char="●"/>
            </a:pPr>
            <a:r>
              <a:rPr lang="en">
                <a:latin typeface="PT Sans"/>
                <a:ea typeface="PT Sans"/>
                <a:cs typeface="PT Sans"/>
                <a:sym typeface="PT Sans"/>
              </a:rPr>
              <a:t>Indigenous communities around the world by have different skin, eye, and hair color, depending on their location. </a:t>
            </a:r>
            <a:endParaRPr>
              <a:latin typeface="PT Sans"/>
              <a:ea typeface="PT Sans"/>
              <a:cs typeface="PT Sans"/>
              <a:sym typeface="PT Sans"/>
            </a:endParaRPr>
          </a:p>
          <a:p>
            <a:pPr indent="0" lvl="0" marL="457200" rtl="0" algn="l">
              <a:spcBef>
                <a:spcPts val="0"/>
              </a:spcBef>
              <a:spcAft>
                <a:spcPts val="0"/>
              </a:spcAft>
              <a:buNone/>
            </a:pPr>
            <a:r>
              <a:t/>
            </a:r>
            <a:endParaRPr>
              <a:latin typeface="PT Sans"/>
              <a:ea typeface="PT Sans"/>
              <a:cs typeface="PT Sans"/>
              <a:sym typeface="PT Sans"/>
            </a:endParaRPr>
          </a:p>
          <a:p>
            <a:pPr indent="-317500" lvl="0" marL="457200" rtl="0" algn="l">
              <a:spcBef>
                <a:spcPts val="0"/>
              </a:spcBef>
              <a:spcAft>
                <a:spcPts val="0"/>
              </a:spcAft>
              <a:buSzPts val="1400"/>
              <a:buFont typeface="PT Sans"/>
              <a:buChar char="●"/>
            </a:pPr>
            <a:r>
              <a:rPr lang="en">
                <a:latin typeface="PT Sans"/>
                <a:ea typeface="PT Sans"/>
                <a:cs typeface="PT Sans"/>
                <a:sym typeface="PT Sans"/>
              </a:rPr>
              <a:t>Native communities have different style and appearance norms, depending on culture. </a:t>
            </a:r>
            <a:endParaRPr>
              <a:latin typeface="PT Sans"/>
              <a:ea typeface="PT Sans"/>
              <a:cs typeface="PT Sans"/>
              <a:sym typeface="PT Sans"/>
            </a:endParaRPr>
          </a:p>
          <a:p>
            <a:pPr indent="0" lvl="0" marL="457200" rtl="0" algn="l">
              <a:spcBef>
                <a:spcPts val="0"/>
              </a:spcBef>
              <a:spcAft>
                <a:spcPts val="0"/>
              </a:spcAft>
              <a:buNone/>
            </a:pPr>
            <a:r>
              <a:t/>
            </a:r>
            <a:endParaRPr>
              <a:latin typeface="PT Sans"/>
              <a:ea typeface="PT Sans"/>
              <a:cs typeface="PT Sans"/>
              <a:sym typeface="PT Sans"/>
            </a:endParaRPr>
          </a:p>
          <a:p>
            <a:pPr indent="-317500" lvl="0" marL="457200" rtl="0" algn="l">
              <a:spcBef>
                <a:spcPts val="0"/>
              </a:spcBef>
              <a:spcAft>
                <a:spcPts val="0"/>
              </a:spcAft>
              <a:buSzPts val="1400"/>
              <a:buFont typeface="PT Sans"/>
              <a:buChar char="●"/>
            </a:pPr>
            <a:r>
              <a:rPr lang="en">
                <a:latin typeface="PT Sans"/>
                <a:ea typeface="PT Sans"/>
                <a:cs typeface="PT Sans"/>
                <a:sym typeface="PT Sans"/>
              </a:rPr>
              <a:t>Some Native people wear traditional fashion, some do not.</a:t>
            </a:r>
            <a:endParaRPr>
              <a:latin typeface="PT Sans"/>
              <a:ea typeface="PT Sans"/>
              <a:cs typeface="PT Sans"/>
              <a:sym typeface="PT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0"/>
          <p:cNvSpPr txBox="1"/>
          <p:nvPr>
            <p:ph type="title"/>
          </p:nvPr>
        </p:nvSpPr>
        <p:spPr>
          <a:xfrm>
            <a:off x="311700" y="1856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Location</a:t>
            </a:r>
            <a:endParaRPr b="1" sz="2800">
              <a:solidFill>
                <a:srgbClr val="931A25"/>
              </a:solidFill>
              <a:latin typeface="PT Sans"/>
              <a:ea typeface="PT Sans"/>
              <a:cs typeface="PT Sans"/>
              <a:sym typeface="PT Sans"/>
            </a:endParaRPr>
          </a:p>
        </p:txBody>
      </p:sp>
      <p:sp>
        <p:nvSpPr>
          <p:cNvPr id="202" name="Google Shape;202;p30"/>
          <p:cNvSpPr txBox="1"/>
          <p:nvPr/>
        </p:nvSpPr>
        <p:spPr>
          <a:xfrm>
            <a:off x="0" y="1052550"/>
            <a:ext cx="2000400" cy="25398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 sz="1800">
                <a:solidFill>
                  <a:srgbClr val="202124"/>
                </a:solidFill>
                <a:highlight>
                  <a:srgbClr val="FFFFFF"/>
                </a:highlight>
                <a:latin typeface="PT Sans"/>
                <a:ea typeface="PT Sans"/>
                <a:cs typeface="PT Sans"/>
                <a:sym typeface="PT Sans"/>
              </a:rPr>
              <a:t>5 billion acres of land has been taken from Native </a:t>
            </a:r>
            <a:r>
              <a:rPr lang="en" sz="1800">
                <a:solidFill>
                  <a:srgbClr val="202124"/>
                </a:solidFill>
                <a:highlight>
                  <a:srgbClr val="FFFFFF"/>
                </a:highlight>
                <a:latin typeface="PT Sans"/>
                <a:ea typeface="PT Sans"/>
                <a:cs typeface="PT Sans"/>
                <a:sym typeface="PT Sans"/>
              </a:rPr>
              <a:t>communities</a:t>
            </a:r>
            <a:r>
              <a:rPr lang="en" sz="1800">
                <a:solidFill>
                  <a:srgbClr val="202124"/>
                </a:solidFill>
                <a:highlight>
                  <a:srgbClr val="FFFFFF"/>
                </a:highlight>
                <a:latin typeface="PT Sans"/>
                <a:ea typeface="PT Sans"/>
                <a:cs typeface="PT Sans"/>
                <a:sym typeface="PT Sans"/>
              </a:rPr>
              <a:t>.</a:t>
            </a:r>
            <a:endParaRPr sz="1800">
              <a:solidFill>
                <a:srgbClr val="202124"/>
              </a:solidFill>
              <a:highlight>
                <a:srgbClr val="FFFFFF"/>
              </a:highlight>
              <a:latin typeface="PT Sans"/>
              <a:ea typeface="PT Sans"/>
              <a:cs typeface="PT Sans"/>
              <a:sym typeface="PT Sans"/>
            </a:endParaRPr>
          </a:p>
        </p:txBody>
      </p:sp>
      <p:pic>
        <p:nvPicPr>
          <p:cNvPr id="203" name="Google Shape;203;p30"/>
          <p:cNvPicPr preferRelativeResize="0"/>
          <p:nvPr/>
        </p:nvPicPr>
        <p:blipFill>
          <a:blip r:embed="rId3">
            <a:alphaModFix/>
          </a:blip>
          <a:stretch>
            <a:fillRect/>
          </a:stretch>
        </p:blipFill>
        <p:spPr>
          <a:xfrm>
            <a:off x="2000451" y="835200"/>
            <a:ext cx="4918825" cy="3295600"/>
          </a:xfrm>
          <a:prstGeom prst="rect">
            <a:avLst/>
          </a:prstGeom>
          <a:noFill/>
          <a:ln>
            <a:noFill/>
          </a:ln>
        </p:spPr>
      </p:pic>
      <p:sp>
        <p:nvSpPr>
          <p:cNvPr id="204" name="Google Shape;204;p30"/>
          <p:cNvSpPr/>
          <p:nvPr/>
        </p:nvSpPr>
        <p:spPr>
          <a:xfrm>
            <a:off x="1816050" y="4528150"/>
            <a:ext cx="5511900" cy="53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dk1"/>
                </a:solidFill>
              </a:rPr>
              <a:t>Combined native holdings in green, non-native land in white. (Sam B. Hillard / Sunisup)</a:t>
            </a:r>
            <a:endParaRPr sz="1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1729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Contemporary Existence</a:t>
            </a:r>
            <a:endParaRPr b="1" sz="2800">
              <a:solidFill>
                <a:srgbClr val="931A25"/>
              </a:solidFill>
              <a:latin typeface="PT Sans"/>
              <a:ea typeface="PT Sans"/>
              <a:cs typeface="PT Sans"/>
              <a:sym typeface="PT Sans"/>
            </a:endParaRPr>
          </a:p>
        </p:txBody>
      </p:sp>
      <p:sp>
        <p:nvSpPr>
          <p:cNvPr id="210" name="Google Shape;210;p31"/>
          <p:cNvSpPr txBox="1"/>
          <p:nvPr/>
        </p:nvSpPr>
        <p:spPr>
          <a:xfrm>
            <a:off x="745900" y="745675"/>
            <a:ext cx="75171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600">
                <a:solidFill>
                  <a:schemeClr val="dk1"/>
                </a:solidFill>
                <a:latin typeface="PT Sans"/>
                <a:ea typeface="PT Sans"/>
                <a:cs typeface="PT Sans"/>
                <a:sym typeface="PT Sans"/>
              </a:rPr>
              <a:t>There are many wonderful Native American organizations providing insight into the good work being done for the Native Community.</a:t>
            </a:r>
            <a:endParaRPr sz="1600">
              <a:solidFill>
                <a:schemeClr val="dk1"/>
              </a:solidFill>
              <a:latin typeface="PT Sans"/>
              <a:ea typeface="PT Sans"/>
              <a:cs typeface="PT Sans"/>
              <a:sym typeface="PT Sans"/>
            </a:endParaRPr>
          </a:p>
        </p:txBody>
      </p:sp>
      <p:sp>
        <p:nvSpPr>
          <p:cNvPr id="211" name="Google Shape;211;p31"/>
          <p:cNvSpPr txBox="1"/>
          <p:nvPr/>
        </p:nvSpPr>
        <p:spPr>
          <a:xfrm>
            <a:off x="7309439" y="1555188"/>
            <a:ext cx="1251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PT Sans"/>
                <a:ea typeface="PT Sans"/>
                <a:cs typeface="PT Sans"/>
                <a:sym typeface="PT Sans"/>
              </a:rPr>
              <a:t>Raising </a:t>
            </a:r>
            <a:endParaRPr b="1">
              <a:solidFill>
                <a:schemeClr val="dk1"/>
              </a:solidFill>
              <a:latin typeface="PT Sans"/>
              <a:ea typeface="PT Sans"/>
              <a:cs typeface="PT Sans"/>
              <a:sym typeface="PT Sans"/>
            </a:endParaRPr>
          </a:p>
          <a:p>
            <a:pPr indent="0" lvl="0" marL="0" rtl="0" algn="l">
              <a:spcBef>
                <a:spcPts val="0"/>
              </a:spcBef>
              <a:spcAft>
                <a:spcPts val="0"/>
              </a:spcAft>
              <a:buNone/>
            </a:pPr>
            <a:r>
              <a:rPr b="1" lang="en">
                <a:solidFill>
                  <a:schemeClr val="dk1"/>
                </a:solidFill>
                <a:latin typeface="PT Sans"/>
                <a:ea typeface="PT Sans"/>
                <a:cs typeface="PT Sans"/>
                <a:sym typeface="PT Sans"/>
              </a:rPr>
              <a:t>Awareness</a:t>
            </a:r>
            <a:endParaRPr b="1">
              <a:solidFill>
                <a:schemeClr val="dk1"/>
              </a:solidFill>
              <a:latin typeface="PT Sans"/>
              <a:ea typeface="PT Sans"/>
              <a:cs typeface="PT Sans"/>
              <a:sym typeface="PT Sans"/>
            </a:endParaRPr>
          </a:p>
        </p:txBody>
      </p:sp>
      <p:sp>
        <p:nvSpPr>
          <p:cNvPr id="212" name="Google Shape;212;p31"/>
          <p:cNvSpPr txBox="1"/>
          <p:nvPr/>
        </p:nvSpPr>
        <p:spPr>
          <a:xfrm>
            <a:off x="5579238" y="1555193"/>
            <a:ext cx="100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PT Sans"/>
                <a:ea typeface="PT Sans"/>
                <a:cs typeface="PT Sans"/>
                <a:sym typeface="PT Sans"/>
              </a:rPr>
              <a:t>Teaching </a:t>
            </a:r>
            <a:endParaRPr b="1">
              <a:solidFill>
                <a:schemeClr val="dk1"/>
              </a:solidFill>
              <a:latin typeface="PT Sans"/>
              <a:ea typeface="PT Sans"/>
              <a:cs typeface="PT Sans"/>
              <a:sym typeface="PT Sans"/>
            </a:endParaRPr>
          </a:p>
          <a:p>
            <a:pPr indent="0" lvl="0" marL="0" rtl="0" algn="l">
              <a:spcBef>
                <a:spcPts val="0"/>
              </a:spcBef>
              <a:spcAft>
                <a:spcPts val="0"/>
              </a:spcAft>
              <a:buNone/>
            </a:pPr>
            <a:r>
              <a:rPr b="1" lang="en">
                <a:solidFill>
                  <a:schemeClr val="dk1"/>
                </a:solidFill>
                <a:latin typeface="PT Sans"/>
                <a:ea typeface="PT Sans"/>
                <a:cs typeface="PT Sans"/>
                <a:sym typeface="PT Sans"/>
              </a:rPr>
              <a:t>Wellness</a:t>
            </a:r>
            <a:endParaRPr b="1">
              <a:solidFill>
                <a:schemeClr val="dk1"/>
              </a:solidFill>
              <a:latin typeface="PT Sans"/>
              <a:ea typeface="PT Sans"/>
              <a:cs typeface="PT Sans"/>
              <a:sym typeface="PT Sans"/>
            </a:endParaRPr>
          </a:p>
        </p:txBody>
      </p:sp>
      <p:sp>
        <p:nvSpPr>
          <p:cNvPr id="213" name="Google Shape;213;p31"/>
          <p:cNvSpPr txBox="1"/>
          <p:nvPr/>
        </p:nvSpPr>
        <p:spPr>
          <a:xfrm>
            <a:off x="613900" y="1721025"/>
            <a:ext cx="194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PT Sans"/>
                <a:ea typeface="PT Sans"/>
                <a:cs typeface="PT Sans"/>
                <a:sym typeface="PT Sans"/>
              </a:rPr>
              <a:t>Standing up for Community</a:t>
            </a:r>
            <a:endParaRPr b="1">
              <a:solidFill>
                <a:schemeClr val="dk1"/>
              </a:solidFill>
              <a:latin typeface="PT Sans"/>
              <a:ea typeface="PT Sans"/>
              <a:cs typeface="PT Sans"/>
              <a:sym typeface="PT Sans"/>
            </a:endParaRPr>
          </a:p>
        </p:txBody>
      </p:sp>
      <p:sp>
        <p:nvSpPr>
          <p:cNvPr id="214" name="Google Shape;214;p31"/>
          <p:cNvSpPr txBox="1"/>
          <p:nvPr/>
        </p:nvSpPr>
        <p:spPr>
          <a:xfrm>
            <a:off x="3276750" y="1555200"/>
            <a:ext cx="144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PT Sans"/>
                <a:ea typeface="PT Sans"/>
                <a:cs typeface="PT Sans"/>
                <a:sym typeface="PT Sans"/>
              </a:rPr>
              <a:t>Providing </a:t>
            </a:r>
            <a:endParaRPr b="1">
              <a:solidFill>
                <a:schemeClr val="dk1"/>
              </a:solidFill>
              <a:latin typeface="PT Sans"/>
              <a:ea typeface="PT Sans"/>
              <a:cs typeface="PT Sans"/>
              <a:sym typeface="PT Sans"/>
            </a:endParaRPr>
          </a:p>
          <a:p>
            <a:pPr indent="0" lvl="0" marL="0" rtl="0" algn="l">
              <a:spcBef>
                <a:spcPts val="0"/>
              </a:spcBef>
              <a:spcAft>
                <a:spcPts val="0"/>
              </a:spcAft>
              <a:buNone/>
            </a:pPr>
            <a:r>
              <a:rPr b="1" lang="en">
                <a:solidFill>
                  <a:schemeClr val="dk1"/>
                </a:solidFill>
                <a:latin typeface="PT Sans"/>
                <a:ea typeface="PT Sans"/>
                <a:cs typeface="PT Sans"/>
                <a:sym typeface="PT Sans"/>
              </a:rPr>
              <a:t>Opportunities</a:t>
            </a:r>
            <a:endParaRPr b="1">
              <a:solidFill>
                <a:schemeClr val="dk1"/>
              </a:solidFill>
              <a:latin typeface="PT Sans"/>
              <a:ea typeface="PT Sans"/>
              <a:cs typeface="PT Sans"/>
              <a:sym typeface="PT Sans"/>
            </a:endParaRPr>
          </a:p>
        </p:txBody>
      </p:sp>
      <p:pic>
        <p:nvPicPr>
          <p:cNvPr descr="Deb Haaland Confirmed As 1st Native American Interior Secretary : NPR" id="215" name="Google Shape;215;p31"/>
          <p:cNvPicPr preferRelativeResize="0"/>
          <p:nvPr/>
        </p:nvPicPr>
        <p:blipFill>
          <a:blip r:embed="rId4">
            <a:alphaModFix/>
          </a:blip>
          <a:stretch>
            <a:fillRect/>
          </a:stretch>
        </p:blipFill>
        <p:spPr>
          <a:xfrm>
            <a:off x="3053847" y="2420975"/>
            <a:ext cx="1664400" cy="1246601"/>
          </a:xfrm>
          <a:prstGeom prst="rect">
            <a:avLst/>
          </a:prstGeom>
          <a:noFill/>
          <a:ln>
            <a:noFill/>
          </a:ln>
        </p:spPr>
      </p:pic>
      <p:sp>
        <p:nvSpPr>
          <p:cNvPr id="216" name="Google Shape;216;p31"/>
          <p:cNvSpPr txBox="1"/>
          <p:nvPr/>
        </p:nvSpPr>
        <p:spPr>
          <a:xfrm>
            <a:off x="3053850" y="3825025"/>
            <a:ext cx="2347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T Sans"/>
                <a:ea typeface="PT Sans"/>
                <a:cs typeface="PT Sans"/>
                <a:sym typeface="PT Sans"/>
              </a:rPr>
              <a:t>Deb Haaland, Secretary of </a:t>
            </a:r>
            <a:endParaRPr sz="1200">
              <a:latin typeface="PT Sans"/>
              <a:ea typeface="PT Sans"/>
              <a:cs typeface="PT Sans"/>
              <a:sym typeface="PT Sans"/>
            </a:endParaRPr>
          </a:p>
          <a:p>
            <a:pPr indent="0" lvl="0" marL="0" rtl="0" algn="l">
              <a:spcBef>
                <a:spcPts val="0"/>
              </a:spcBef>
              <a:spcAft>
                <a:spcPts val="0"/>
              </a:spcAft>
              <a:buNone/>
            </a:pPr>
            <a:r>
              <a:rPr lang="en" sz="1200">
                <a:latin typeface="PT Sans"/>
                <a:ea typeface="PT Sans"/>
                <a:cs typeface="PT Sans"/>
                <a:sym typeface="PT Sans"/>
              </a:rPr>
              <a:t>the Interior.</a:t>
            </a:r>
            <a:endParaRPr sz="1200">
              <a:latin typeface="PT Sans"/>
              <a:ea typeface="PT Sans"/>
              <a:cs typeface="PT Sans"/>
              <a:sym typeface="PT Sans"/>
            </a:endParaRPr>
          </a:p>
        </p:txBody>
      </p:sp>
      <p:pic>
        <p:nvPicPr>
          <p:cNvPr descr="Rutherford Falls (TV Series 2021– ) - IMDb" id="217" name="Google Shape;217;p31"/>
          <p:cNvPicPr preferRelativeResize="0"/>
          <p:nvPr/>
        </p:nvPicPr>
        <p:blipFill>
          <a:blip r:embed="rId5">
            <a:alphaModFix/>
          </a:blip>
          <a:stretch>
            <a:fillRect/>
          </a:stretch>
        </p:blipFill>
        <p:spPr>
          <a:xfrm>
            <a:off x="7392625" y="2230175"/>
            <a:ext cx="1002000" cy="1485724"/>
          </a:xfrm>
          <a:prstGeom prst="rect">
            <a:avLst/>
          </a:prstGeom>
          <a:noFill/>
          <a:ln>
            <a:noFill/>
          </a:ln>
        </p:spPr>
      </p:pic>
      <p:sp>
        <p:nvSpPr>
          <p:cNvPr id="218" name="Google Shape;218;p31"/>
          <p:cNvSpPr txBox="1"/>
          <p:nvPr/>
        </p:nvSpPr>
        <p:spPr>
          <a:xfrm>
            <a:off x="7392625" y="3825025"/>
            <a:ext cx="166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T Sans"/>
                <a:ea typeface="PT Sans"/>
                <a:cs typeface="PT Sans"/>
                <a:sym typeface="PT Sans"/>
              </a:rPr>
              <a:t>Rutherford Falls, </a:t>
            </a:r>
            <a:r>
              <a:rPr lang="en" sz="1200">
                <a:latin typeface="PT Sans"/>
                <a:ea typeface="PT Sans"/>
                <a:cs typeface="PT Sans"/>
                <a:sym typeface="PT Sans"/>
              </a:rPr>
              <a:t>sitcom.</a:t>
            </a:r>
            <a:endParaRPr sz="1200">
              <a:latin typeface="PT Sans"/>
              <a:ea typeface="PT Sans"/>
              <a:cs typeface="PT Sans"/>
              <a:sym typeface="PT Sans"/>
            </a:endParaRPr>
          </a:p>
        </p:txBody>
      </p:sp>
      <p:pic>
        <p:nvPicPr>
          <p:cNvPr descr="Dakota Access pipeline: the who, what and why of the Standing Rock protests  | North Dakota | The Guardian" id="219" name="Google Shape;219;p31"/>
          <p:cNvPicPr preferRelativeResize="0"/>
          <p:nvPr/>
        </p:nvPicPr>
        <p:blipFill>
          <a:blip r:embed="rId6">
            <a:alphaModFix/>
          </a:blip>
          <a:stretch>
            <a:fillRect/>
          </a:stretch>
        </p:blipFill>
        <p:spPr>
          <a:xfrm>
            <a:off x="479225" y="2480150"/>
            <a:ext cx="1880425" cy="1128250"/>
          </a:xfrm>
          <a:prstGeom prst="rect">
            <a:avLst/>
          </a:prstGeom>
          <a:noFill/>
          <a:ln>
            <a:noFill/>
          </a:ln>
        </p:spPr>
      </p:pic>
      <p:sp>
        <p:nvSpPr>
          <p:cNvPr id="220" name="Google Shape;220;p31"/>
          <p:cNvSpPr txBox="1"/>
          <p:nvPr/>
        </p:nvSpPr>
        <p:spPr>
          <a:xfrm>
            <a:off x="479225" y="3843150"/>
            <a:ext cx="2347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T Sans"/>
                <a:ea typeface="PT Sans"/>
                <a:cs typeface="PT Sans"/>
                <a:sym typeface="PT Sans"/>
              </a:rPr>
              <a:t>Protester</a:t>
            </a:r>
            <a:r>
              <a:rPr lang="en" sz="1200">
                <a:latin typeface="PT Sans"/>
                <a:ea typeface="PT Sans"/>
                <a:cs typeface="PT Sans"/>
                <a:sym typeface="PT Sans"/>
              </a:rPr>
              <a:t> at Standing Rock</a:t>
            </a:r>
            <a:endParaRPr sz="1200">
              <a:latin typeface="PT Sans"/>
              <a:ea typeface="PT Sans"/>
              <a:cs typeface="PT Sans"/>
              <a:sym typeface="PT Sans"/>
            </a:endParaRPr>
          </a:p>
        </p:txBody>
      </p:sp>
      <p:sp>
        <p:nvSpPr>
          <p:cNvPr id="221" name="Google Shape;221;p31"/>
          <p:cNvSpPr txBox="1"/>
          <p:nvPr/>
        </p:nvSpPr>
        <p:spPr>
          <a:xfrm>
            <a:off x="5255350" y="3800150"/>
            <a:ext cx="188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PT Sans"/>
                <a:ea typeface="PT Sans"/>
                <a:cs typeface="PT Sans"/>
                <a:sym typeface="PT Sans"/>
              </a:rPr>
              <a:t>CIMCC </a:t>
            </a:r>
            <a:endParaRPr sz="1200">
              <a:latin typeface="PT Sans"/>
              <a:ea typeface="PT Sans"/>
              <a:cs typeface="PT Sans"/>
              <a:sym typeface="PT Sans"/>
            </a:endParaRPr>
          </a:p>
          <a:p>
            <a:pPr indent="0" lvl="0" marL="0" rtl="0" algn="l">
              <a:spcBef>
                <a:spcPts val="0"/>
              </a:spcBef>
              <a:spcAft>
                <a:spcPts val="0"/>
              </a:spcAft>
              <a:buNone/>
            </a:pPr>
            <a:r>
              <a:rPr lang="en" sz="1200">
                <a:latin typeface="PT Sans"/>
                <a:ea typeface="PT Sans"/>
                <a:cs typeface="PT Sans"/>
                <a:sym typeface="PT Sans"/>
              </a:rPr>
              <a:t>Community Classes</a:t>
            </a:r>
            <a:endParaRPr sz="1200">
              <a:latin typeface="PT Sans"/>
              <a:ea typeface="PT Sans"/>
              <a:cs typeface="PT Sans"/>
              <a:sym typeface="P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935900"/>
            <a:ext cx="8520600" cy="127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rgbClr val="980000"/>
                </a:solidFill>
                <a:latin typeface="PT Sans"/>
                <a:ea typeface="PT Sans"/>
                <a:cs typeface="PT Sans"/>
                <a:sym typeface="PT Sans"/>
              </a:rPr>
              <a:t>Lesson #1: Intro to Native Identity</a:t>
            </a:r>
            <a:endParaRPr sz="4000">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2"/>
          <p:cNvSpPr txBox="1"/>
          <p:nvPr>
            <p:ph type="title"/>
          </p:nvPr>
        </p:nvSpPr>
        <p:spPr>
          <a:xfrm>
            <a:off x="291125" y="45247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Wrap Up:</a:t>
            </a:r>
            <a:endParaRPr b="1" sz="2800">
              <a:solidFill>
                <a:srgbClr val="931A25"/>
              </a:solidFill>
              <a:latin typeface="PT Sans"/>
              <a:ea typeface="PT Sans"/>
              <a:cs typeface="PT Sans"/>
              <a:sym typeface="PT Sans"/>
            </a:endParaRPr>
          </a:p>
        </p:txBody>
      </p:sp>
      <p:sp>
        <p:nvSpPr>
          <p:cNvPr id="227" name="Google Shape;227;p32"/>
          <p:cNvSpPr txBox="1"/>
          <p:nvPr>
            <p:ph idx="1" type="body"/>
          </p:nvPr>
        </p:nvSpPr>
        <p:spPr>
          <a:xfrm>
            <a:off x="904350" y="1013275"/>
            <a:ext cx="7335300" cy="26832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sz="1600">
                <a:solidFill>
                  <a:schemeClr val="dk1"/>
                </a:solidFill>
                <a:latin typeface="PT Sans"/>
                <a:ea typeface="PT Sans"/>
                <a:cs typeface="PT Sans"/>
                <a:sym typeface="PT Sans"/>
              </a:rPr>
              <a:t>How does the information you learned in this lesson enhance or change your understanding of Native peoples? </a:t>
            </a:r>
            <a:endParaRPr sz="1600">
              <a:solidFill>
                <a:schemeClr val="dk1"/>
              </a:solidFill>
              <a:latin typeface="PT Sans"/>
              <a:ea typeface="PT Sans"/>
              <a:cs typeface="PT Sans"/>
              <a:sym typeface="PT Sans"/>
            </a:endParaRPr>
          </a:p>
          <a:p>
            <a:pPr indent="0" lvl="0" marL="457200" rtl="0" algn="l">
              <a:spcBef>
                <a:spcPts val="0"/>
              </a:spcBef>
              <a:spcAft>
                <a:spcPts val="0"/>
              </a:spcAft>
              <a:buNone/>
            </a:pPr>
            <a:r>
              <a:t/>
            </a:r>
            <a:endParaRPr sz="1600">
              <a:solidFill>
                <a:schemeClr val="dk1"/>
              </a:solidFill>
              <a:latin typeface="PT Sans"/>
              <a:ea typeface="PT Sans"/>
              <a:cs typeface="PT Sans"/>
              <a:sym typeface="PT Sans"/>
            </a:endParaRPr>
          </a:p>
          <a:p>
            <a:pPr indent="0" lvl="0" marL="457200" rtl="0" algn="l">
              <a:spcBef>
                <a:spcPts val="0"/>
              </a:spcBef>
              <a:spcAft>
                <a:spcPts val="0"/>
              </a:spcAft>
              <a:buNone/>
            </a:pPr>
            <a:r>
              <a:rPr lang="en" sz="1600">
                <a:solidFill>
                  <a:schemeClr val="dk1"/>
                </a:solidFill>
                <a:latin typeface="PT Sans"/>
                <a:ea typeface="PT Sans"/>
                <a:cs typeface="PT Sans"/>
                <a:sym typeface="PT Sans"/>
              </a:rPr>
              <a:t>What questions do you have after this lesson?</a:t>
            </a:r>
            <a:endParaRPr sz="1600">
              <a:latin typeface="PT Sans"/>
              <a:ea typeface="PT Sans"/>
              <a:cs typeface="PT Sans"/>
              <a:sym typeface="PT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23020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80000"/>
                </a:solidFill>
                <a:latin typeface="PT Sans"/>
                <a:ea typeface="PT Sans"/>
                <a:cs typeface="PT Sans"/>
                <a:sym typeface="PT Sans"/>
              </a:rPr>
              <a:t>Standards</a:t>
            </a:r>
            <a:endParaRPr b="1" sz="2800">
              <a:solidFill>
                <a:srgbClr val="980000"/>
              </a:solidFill>
              <a:latin typeface="PT Sans"/>
              <a:ea typeface="PT Sans"/>
              <a:cs typeface="PT Sans"/>
              <a:sym typeface="PT Sans"/>
            </a:endParaRPr>
          </a:p>
        </p:txBody>
      </p:sp>
      <p:sp>
        <p:nvSpPr>
          <p:cNvPr id="233" name="Google Shape;233;p33"/>
          <p:cNvSpPr txBox="1"/>
          <p:nvPr>
            <p:ph idx="1" type="body"/>
          </p:nvPr>
        </p:nvSpPr>
        <p:spPr>
          <a:xfrm>
            <a:off x="311700" y="1366500"/>
            <a:ext cx="3999900" cy="297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
                <a:latin typeface="PT Sans"/>
                <a:ea typeface="PT Sans"/>
                <a:cs typeface="PT Sans"/>
                <a:sym typeface="PT Sans"/>
              </a:rPr>
              <a:t>Common Core:</a:t>
            </a:r>
            <a:endParaRPr b="1" sz="1200">
              <a:latin typeface="PT Sans"/>
              <a:ea typeface="PT Sans"/>
              <a:cs typeface="PT Sans"/>
              <a:sym typeface="PT Sans"/>
            </a:endParaRPr>
          </a:p>
          <a:p>
            <a:pPr indent="0" lvl="0" marL="0" rtl="0" algn="l">
              <a:spcBef>
                <a:spcPts val="0"/>
              </a:spcBef>
              <a:spcAft>
                <a:spcPts val="0"/>
              </a:spcAft>
              <a:buNone/>
            </a:pPr>
            <a:r>
              <a:t/>
            </a:r>
            <a:endParaRPr b="1" sz="1200">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3">
                  <a:extLst>
                    <a:ext uri="{A12FA001-AC4F-418D-AE19-62706E023703}">
                      <ahyp:hlinkClr val="tx"/>
                    </a:ext>
                  </a:extLst>
                </a:hlinkClick>
              </a:rPr>
              <a:t>CCSS.ELA-LITERACY.RI.9-10.7</a:t>
            </a:r>
            <a:endParaRPr b="1" sz="12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rgbClr val="202020"/>
                </a:solidFill>
                <a:latin typeface="PT Sans"/>
                <a:ea typeface="PT Sans"/>
                <a:cs typeface="PT Sans"/>
                <a:sym typeface="PT Sans"/>
              </a:rPr>
              <a:t>Analyze various accounts of a subject told in different mediums (e.g., a person's life story in both print and multimedia), determining which details are emphasized in each account.</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Clr>
                <a:schemeClr val="dk1"/>
              </a:buClr>
              <a:buSzPts val="1100"/>
              <a:buFont typeface="Arial"/>
              <a:buNone/>
            </a:pPr>
            <a:r>
              <a:rPr b="1" lang="en" sz="1200">
                <a:solidFill>
                  <a:srgbClr val="373737"/>
                </a:solidFill>
                <a:uFill>
                  <a:noFill/>
                </a:uFill>
                <a:latin typeface="PT Sans"/>
                <a:ea typeface="PT Sans"/>
                <a:cs typeface="PT Sans"/>
                <a:sym typeface="PT Sans"/>
                <a:hlinkClick r:id="rId4">
                  <a:extLst>
                    <a:ext uri="{A12FA001-AC4F-418D-AE19-62706E023703}">
                      <ahyp:hlinkClr val="tx"/>
                    </a:ext>
                  </a:extLst>
                </a:hlinkClick>
              </a:rPr>
              <a:t>CCSS.ELA-LITERACY.RH.9-10.6</a:t>
            </a:r>
            <a:endParaRPr b="1" sz="1200">
              <a:solidFill>
                <a:srgbClr val="373737"/>
              </a:solidFill>
              <a:latin typeface="PT Sans"/>
              <a:ea typeface="PT Sans"/>
              <a:cs typeface="PT Sans"/>
              <a:sym typeface="PT Sans"/>
            </a:endParaRPr>
          </a:p>
          <a:p>
            <a:pPr indent="0" lvl="0" marL="0" rtl="0" algn="l">
              <a:lnSpc>
                <a:spcPct val="115000"/>
              </a:lnSpc>
              <a:spcBef>
                <a:spcPts val="0"/>
              </a:spcBef>
              <a:spcAft>
                <a:spcPts val="0"/>
              </a:spcAft>
              <a:buNone/>
            </a:pPr>
            <a:r>
              <a:rPr lang="en" sz="1200">
                <a:solidFill>
                  <a:srgbClr val="202020"/>
                </a:solidFill>
                <a:latin typeface="PT Sans"/>
                <a:ea typeface="PT Sans"/>
                <a:cs typeface="PT Sans"/>
                <a:sym typeface="PT Sans"/>
              </a:rPr>
              <a:t>Compare the point of view of two or more authors for how they treat the same or similar topics, including which details they include and emphasize in their respective accounts.</a:t>
            </a:r>
            <a:endParaRPr sz="1200">
              <a:solidFill>
                <a:srgbClr val="202020"/>
              </a:solidFill>
              <a:latin typeface="PT Sans"/>
              <a:ea typeface="PT Sans"/>
              <a:cs typeface="PT Sans"/>
              <a:sym typeface="PT Sans"/>
            </a:endParaRPr>
          </a:p>
          <a:p>
            <a:pPr indent="0" lvl="0" marL="0" rtl="0" algn="l">
              <a:lnSpc>
                <a:spcPct val="115000"/>
              </a:lnSpc>
              <a:spcBef>
                <a:spcPts val="0"/>
              </a:spcBef>
              <a:spcAft>
                <a:spcPts val="0"/>
              </a:spcAft>
              <a:buNone/>
            </a:pPr>
            <a:r>
              <a:t/>
            </a:r>
            <a:endParaRPr b="1" sz="1200">
              <a:latin typeface="PT Sans"/>
              <a:ea typeface="PT Sans"/>
              <a:cs typeface="PT Sans"/>
              <a:sym typeface="PT Sans"/>
            </a:endParaRPr>
          </a:p>
        </p:txBody>
      </p:sp>
      <p:sp>
        <p:nvSpPr>
          <p:cNvPr id="234" name="Google Shape;234;p33"/>
          <p:cNvSpPr txBox="1"/>
          <p:nvPr>
            <p:ph idx="2" type="body"/>
          </p:nvPr>
        </p:nvSpPr>
        <p:spPr>
          <a:xfrm>
            <a:off x="4311600" y="1366500"/>
            <a:ext cx="4707600" cy="3043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200">
                <a:latin typeface="PT Sans"/>
                <a:ea typeface="PT Sans"/>
                <a:cs typeface="PT Sans"/>
                <a:sym typeface="PT Sans"/>
              </a:rPr>
              <a:t>Seven Essential Understandings:</a:t>
            </a:r>
            <a:endParaRPr b="1" sz="1200">
              <a:latin typeface="PT Sans"/>
              <a:ea typeface="PT Sans"/>
              <a:cs typeface="PT Sans"/>
              <a:sym typeface="PT Sans"/>
            </a:endParaRPr>
          </a:p>
          <a:p>
            <a:pPr indent="0" lvl="0" marL="0" rtl="0" algn="l">
              <a:lnSpc>
                <a:spcPct val="115000"/>
              </a:lnSpc>
              <a:spcBef>
                <a:spcPts val="0"/>
              </a:spcBef>
              <a:spcAft>
                <a:spcPts val="0"/>
              </a:spcAft>
              <a:buNone/>
            </a:pPr>
            <a:r>
              <a:t/>
            </a:r>
            <a:endParaRPr b="1" sz="1000">
              <a:latin typeface="PT Sans"/>
              <a:ea typeface="PT Sans"/>
              <a:cs typeface="PT Sans"/>
              <a:sym typeface="PT Sans"/>
            </a:endParaRPr>
          </a:p>
          <a:p>
            <a:pPr indent="0" lvl="0" marL="0" rtl="0" algn="l">
              <a:lnSpc>
                <a:spcPct val="115000"/>
              </a:lnSpc>
              <a:spcBef>
                <a:spcPts val="0"/>
              </a:spcBef>
              <a:spcAft>
                <a:spcPts val="0"/>
              </a:spcAft>
              <a:buNone/>
            </a:pPr>
            <a:r>
              <a:rPr b="1" lang="en" sz="1000">
                <a:solidFill>
                  <a:schemeClr val="dk1"/>
                </a:solidFill>
                <a:latin typeface="PT Sans"/>
                <a:ea typeface="PT Sans"/>
                <a:cs typeface="PT Sans"/>
                <a:sym typeface="PT Sans"/>
              </a:rPr>
              <a:t>Essential Understanding 1</a:t>
            </a:r>
            <a:r>
              <a:rPr lang="en" sz="1000">
                <a:solidFill>
                  <a:schemeClr val="dk1"/>
                </a:solidFill>
                <a:latin typeface="PT Sans"/>
                <a:ea typeface="PT Sans"/>
                <a:cs typeface="PT Sans"/>
                <a:sym typeface="PT Sans"/>
              </a:rPr>
              <a:t> </a:t>
            </a:r>
            <a:r>
              <a:rPr lang="en" sz="900">
                <a:solidFill>
                  <a:schemeClr val="dk1"/>
                </a:solidFill>
                <a:latin typeface="PT Sans"/>
                <a:ea typeface="PT Sans"/>
                <a:cs typeface="PT Sans"/>
                <a:sym typeface="PT Sans"/>
              </a:rPr>
              <a:t>- There is great diversity among the tribal nations in their languages, cultures, histories and governments. Each Nation has a distinct and unique cultural heritage that contributes to modern U.S.</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b="1" lang="en" sz="900">
                <a:solidFill>
                  <a:schemeClr val="dk1"/>
                </a:solidFill>
                <a:latin typeface="PT Sans"/>
                <a:ea typeface="PT Sans"/>
                <a:cs typeface="PT Sans"/>
                <a:sym typeface="PT Sans"/>
              </a:rPr>
              <a:t>Essential Understanding 2</a:t>
            </a:r>
            <a:r>
              <a:rPr lang="en" sz="900">
                <a:solidFill>
                  <a:schemeClr val="dk1"/>
                </a:solidFill>
                <a:latin typeface="PT Sans"/>
                <a:ea typeface="PT Sans"/>
                <a:cs typeface="PT Sans"/>
                <a:sym typeface="PT Sans"/>
              </a:rPr>
              <a:t> - There is great diversity among individual American Indians as identity is developed, defined and redefined by entities, organizations and people. A continuum of Indian identity, unique to each individual, ranges from assimilated to traditional. There is no generic American Indian.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t/>
            </a:r>
            <a:endParaRPr sz="900">
              <a:solidFill>
                <a:schemeClr val="dk1"/>
              </a:solidFill>
              <a:latin typeface="PT Sans"/>
              <a:ea typeface="PT Sans"/>
              <a:cs typeface="PT Sans"/>
              <a:sym typeface="PT Sans"/>
            </a:endParaRPr>
          </a:p>
          <a:p>
            <a:pPr indent="0" lvl="0" marL="0" rtl="0" algn="l">
              <a:lnSpc>
                <a:spcPct val="115000"/>
              </a:lnSpc>
              <a:spcBef>
                <a:spcPts val="0"/>
              </a:spcBef>
              <a:spcAft>
                <a:spcPts val="0"/>
              </a:spcAft>
              <a:buNone/>
            </a:pPr>
            <a:r>
              <a:rPr b="1" lang="en" sz="900">
                <a:solidFill>
                  <a:schemeClr val="dk1"/>
                </a:solidFill>
                <a:latin typeface="PT Sans"/>
                <a:ea typeface="PT Sans"/>
                <a:cs typeface="PT Sans"/>
                <a:sym typeface="PT Sans"/>
              </a:rPr>
              <a:t>Essential Understanding 4 </a:t>
            </a:r>
            <a:r>
              <a:rPr lang="en" sz="900">
                <a:solidFill>
                  <a:schemeClr val="dk1"/>
                </a:solidFill>
                <a:latin typeface="PT Sans"/>
                <a:ea typeface="PT Sans"/>
                <a:cs typeface="PT Sans"/>
                <a:sym typeface="PT Sans"/>
              </a:rPr>
              <a:t>- Reservations are lands that have been reserved by the tribes for their own use through treaties, statutes, and executive orders and were not “given” to them. The principle that land should be acquired from the Indians only through their consent with treaties involved three assumptions: 1) Both parties to treaties were sovereign powers. 2) Indian tribes had some form of transferable title to the land. 3) Acquisition of Indian lands was solely a government matter not to be left to individual colonists. </a:t>
            </a:r>
            <a:endParaRPr sz="9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311700" y="160350"/>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Sources:</a:t>
            </a:r>
            <a:endParaRPr b="1" sz="2800">
              <a:solidFill>
                <a:srgbClr val="931A25"/>
              </a:solidFill>
              <a:latin typeface="PT Sans"/>
              <a:ea typeface="PT Sans"/>
              <a:cs typeface="PT Sans"/>
              <a:sym typeface="PT Sans"/>
            </a:endParaRPr>
          </a:p>
        </p:txBody>
      </p:sp>
      <p:sp>
        <p:nvSpPr>
          <p:cNvPr id="240" name="Google Shape;240;p34"/>
          <p:cNvSpPr txBox="1"/>
          <p:nvPr>
            <p:ph idx="1" type="body"/>
          </p:nvPr>
        </p:nvSpPr>
        <p:spPr>
          <a:xfrm>
            <a:off x="311700" y="610475"/>
            <a:ext cx="8520600" cy="3958500"/>
          </a:xfrm>
          <a:prstGeom prst="rect">
            <a:avLst/>
          </a:prstGeom>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3">
                  <a:extLst>
                    <a:ext uri="{A12FA001-AC4F-418D-AE19-62706E023703}">
                      <ahyp:hlinkClr val="tx"/>
                    </a:ext>
                  </a:extLst>
                </a:hlinkClick>
              </a:rPr>
              <a:t>https://www.bia.gov/frequently-asked-questions</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4">
                  <a:extLst>
                    <a:ext uri="{A12FA001-AC4F-418D-AE19-62706E023703}">
                      <ahyp:hlinkClr val="tx"/>
                    </a:ext>
                  </a:extLst>
                </a:hlinkClick>
              </a:rPr>
              <a:t>https://news.berkeley.edu/2021/01/26/kroeber-hall-unnamed/</a:t>
            </a:r>
            <a:endParaRPr>
              <a:solidFill>
                <a:schemeClr val="dk1"/>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5">
                  <a:extLst>
                    <a:ext uri="{A12FA001-AC4F-418D-AE19-62706E023703}">
                      <ahyp:hlinkClr val="tx"/>
                    </a:ext>
                  </a:extLst>
                </a:hlinkClick>
              </a:rPr>
              <a:t>https://youtu.be/siMal6QVblE</a:t>
            </a:r>
            <a:endParaRPr>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6">
                  <a:extLst>
                    <a:ext uri="{A12FA001-AC4F-418D-AE19-62706E023703}">
                      <ahyp:hlinkClr val="tx"/>
                    </a:ext>
                  </a:extLst>
                </a:hlinkClick>
              </a:rPr>
              <a:t>https://www.loc.gov/resource/calbk.051</a:t>
            </a:r>
            <a:endParaRPr>
              <a:solidFill>
                <a:srgbClr val="0000FF"/>
              </a:solidFill>
              <a:latin typeface="PT Sans"/>
              <a:ea typeface="PT Sans"/>
              <a:cs typeface="PT Sans"/>
              <a:sym typeface="PT Sans"/>
            </a:endParaRPr>
          </a:p>
          <a:p>
            <a:pPr indent="0" lvl="0" marL="0" rtl="0" algn="l">
              <a:lnSpc>
                <a:spcPct val="150000"/>
              </a:lnSpc>
              <a:spcBef>
                <a:spcPts val="0"/>
              </a:spcBef>
              <a:spcAft>
                <a:spcPts val="0"/>
              </a:spcAft>
              <a:buNone/>
            </a:pPr>
            <a:r>
              <a:rPr lang="en" u="sng">
                <a:solidFill>
                  <a:srgbClr val="0000FF"/>
                </a:solidFill>
                <a:latin typeface="PT Sans"/>
                <a:ea typeface="PT Sans"/>
                <a:cs typeface="PT Sans"/>
                <a:sym typeface="PT Sans"/>
                <a:hlinkClick r:id="rId7">
                  <a:extLst>
                    <a:ext uri="{A12FA001-AC4F-418D-AE19-62706E023703}">
                      <ahyp:hlinkClr val="tx"/>
                    </a:ext>
                  </a:extLst>
                </a:hlinkClick>
              </a:rPr>
              <a:t>https://youtu.be/Ikq1XOZTXeI</a:t>
            </a:r>
            <a:endParaRPr>
              <a:latin typeface="PT Sans"/>
              <a:ea typeface="PT Sans"/>
              <a:cs typeface="PT Sans"/>
              <a:sym typeface="PT Sans"/>
            </a:endParaRPr>
          </a:p>
          <a:p>
            <a:pPr indent="0" lvl="0" marL="0" rtl="0" algn="l">
              <a:lnSpc>
                <a:spcPct val="150000"/>
              </a:lnSpc>
              <a:spcBef>
                <a:spcPts val="0"/>
              </a:spcBef>
              <a:spcAft>
                <a:spcPts val="0"/>
              </a:spcAft>
              <a:buClr>
                <a:schemeClr val="dk1"/>
              </a:buClr>
              <a:buSzPts val="1100"/>
              <a:buFont typeface="Arial"/>
              <a:buNone/>
            </a:pPr>
            <a:r>
              <a:rPr lang="en" u="sng">
                <a:solidFill>
                  <a:srgbClr val="0000FF"/>
                </a:solidFill>
                <a:latin typeface="PT Sans"/>
                <a:ea typeface="PT Sans"/>
                <a:cs typeface="PT Sans"/>
                <a:sym typeface="PT Sans"/>
                <a:hlinkClick r:id="rId8">
                  <a:extLst>
                    <a:ext uri="{A12FA001-AC4F-418D-AE19-62706E023703}">
                      <ahyp:hlinkClr val="tx"/>
                    </a:ext>
                  </a:extLst>
                </a:hlinkClick>
              </a:rPr>
              <a:t>https://youtu.be/qYgZ1Pxw6aI</a:t>
            </a:r>
            <a:endParaRPr>
              <a:latin typeface="PT Sans"/>
              <a:ea typeface="PT Sans"/>
              <a:cs typeface="PT Sans"/>
              <a:sym typeface="PT Sans"/>
            </a:endParaRPr>
          </a:p>
        </p:txBody>
      </p:sp>
      <p:pic>
        <p:nvPicPr>
          <p:cNvPr id="241" name="Google Shape;241;p34"/>
          <p:cNvPicPr preferRelativeResize="0"/>
          <p:nvPr/>
        </p:nvPicPr>
        <p:blipFill>
          <a:blip r:embed="rId9">
            <a:alphaModFix/>
          </a:blip>
          <a:stretch>
            <a:fillRect/>
          </a:stretch>
        </p:blipFill>
        <p:spPr>
          <a:xfrm>
            <a:off x="5849825" y="4273050"/>
            <a:ext cx="1486625" cy="674925"/>
          </a:xfrm>
          <a:prstGeom prst="rect">
            <a:avLst/>
          </a:prstGeom>
          <a:noFill/>
          <a:ln>
            <a:noFill/>
          </a:ln>
        </p:spPr>
      </p:pic>
      <p:sp>
        <p:nvSpPr>
          <p:cNvPr id="242" name="Google Shape;242;p34"/>
          <p:cNvSpPr txBox="1"/>
          <p:nvPr/>
        </p:nvSpPr>
        <p:spPr>
          <a:xfrm>
            <a:off x="0" y="4410413"/>
            <a:ext cx="5005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PT Sans"/>
                <a:ea typeface="PT Sans"/>
                <a:cs typeface="PT Sans"/>
                <a:sym typeface="PT Sans"/>
              </a:rPr>
              <a:t>A Redbud Resource Group and CIMCC Collaboration </a:t>
            </a:r>
            <a:endParaRPr sz="1000">
              <a:latin typeface="PT Sans"/>
              <a:ea typeface="PT Sans"/>
              <a:cs typeface="PT Sans"/>
              <a:sym typeface="PT Sans"/>
            </a:endParaRPr>
          </a:p>
          <a:p>
            <a:pPr indent="0" lvl="0" marL="0" rtl="0" algn="l">
              <a:spcBef>
                <a:spcPts val="0"/>
              </a:spcBef>
              <a:spcAft>
                <a:spcPts val="0"/>
              </a:spcAft>
              <a:buNone/>
            </a:pPr>
            <a:r>
              <a:t/>
            </a:r>
            <a:endParaRPr sz="800">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96500" y="309750"/>
            <a:ext cx="8520600" cy="75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80000"/>
                </a:solidFill>
              </a:rPr>
              <a:t>Vocabulary</a:t>
            </a:r>
            <a:endParaRPr b="1">
              <a:solidFill>
                <a:srgbClr val="980000"/>
              </a:solidFill>
            </a:endParaRPr>
          </a:p>
        </p:txBody>
      </p:sp>
      <p:sp>
        <p:nvSpPr>
          <p:cNvPr id="69" name="Google Shape;69;p15"/>
          <p:cNvSpPr txBox="1"/>
          <p:nvPr>
            <p:ph type="title"/>
          </p:nvPr>
        </p:nvSpPr>
        <p:spPr>
          <a:xfrm>
            <a:off x="311700" y="1576450"/>
            <a:ext cx="8520600" cy="25704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500">
                <a:solidFill>
                  <a:schemeClr val="dk1"/>
                </a:solidFill>
                <a:latin typeface="PT Sans"/>
                <a:ea typeface="PT Sans"/>
                <a:cs typeface="PT Sans"/>
                <a:sym typeface="PT Sans"/>
              </a:rPr>
              <a:t>Federal recognition:</a:t>
            </a:r>
            <a:r>
              <a:rPr lang="en" sz="1500">
                <a:solidFill>
                  <a:schemeClr val="dk1"/>
                </a:solidFill>
                <a:latin typeface="PT Sans"/>
                <a:ea typeface="PT Sans"/>
                <a:cs typeface="PT Sans"/>
                <a:sym typeface="PT Sans"/>
              </a:rPr>
              <a:t> Tribes that have federal recognition are recognized as sovereign, independent governing bodies. Federal recognition affords tribes the ability to set laws and regulations that apply to their land, however, tribes are still subject to certain oversights by the U.S. federal government.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500">
                <a:solidFill>
                  <a:schemeClr val="dk1"/>
                </a:solidFill>
                <a:latin typeface="PT Sans"/>
                <a:ea typeface="PT Sans"/>
                <a:cs typeface="PT Sans"/>
                <a:sym typeface="PT Sans"/>
              </a:rPr>
              <a:t>Treaty: </a:t>
            </a:r>
            <a:r>
              <a:rPr lang="en" sz="1500">
                <a:solidFill>
                  <a:schemeClr val="dk1"/>
                </a:solidFill>
                <a:latin typeface="PT Sans"/>
                <a:ea typeface="PT Sans"/>
                <a:cs typeface="PT Sans"/>
                <a:sym typeface="PT Sans"/>
              </a:rPr>
              <a:t>A formal, legally binding agreement that has been ratified.</a:t>
            </a:r>
            <a:endParaRPr sz="15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sz="15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Erasure</a:t>
            </a:r>
            <a:r>
              <a:rPr lang="en" sz="1600">
                <a:solidFill>
                  <a:schemeClr val="dk1"/>
                </a:solidFill>
                <a:latin typeface="PT Sans"/>
                <a:ea typeface="PT Sans"/>
                <a:cs typeface="PT Sans"/>
                <a:sym typeface="PT Sans"/>
              </a:rPr>
              <a:t> is the act of removing something from a place. </a:t>
            </a:r>
            <a:endParaRPr b="1" sz="16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t/>
            </a:r>
            <a:endParaRPr b="1" sz="1600">
              <a:solidFill>
                <a:schemeClr val="dk1"/>
              </a:solidFill>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b="1" lang="en" sz="1600">
                <a:solidFill>
                  <a:schemeClr val="dk1"/>
                </a:solidFill>
                <a:latin typeface="PT Sans"/>
                <a:ea typeface="PT Sans"/>
                <a:cs typeface="PT Sans"/>
                <a:sym typeface="PT Sans"/>
              </a:rPr>
              <a:t>Cultural erasure: </a:t>
            </a:r>
            <a:r>
              <a:rPr lang="en" sz="1600">
                <a:solidFill>
                  <a:schemeClr val="dk1"/>
                </a:solidFill>
                <a:latin typeface="PT Sans"/>
                <a:ea typeface="PT Sans"/>
                <a:cs typeface="PT Sans"/>
                <a:sym typeface="PT Sans"/>
              </a:rPr>
              <a:t> When an entire community’s existence, culture, values, and voice, are absent or not recognized by the general public.</a:t>
            </a:r>
            <a:endParaRPr sz="2400">
              <a:solidFill>
                <a:schemeClr val="dk1"/>
              </a:solidFill>
              <a:latin typeface="PT Sans"/>
              <a:ea typeface="PT Sans"/>
              <a:cs typeface="PT Sans"/>
              <a:sym typeface="P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51850"/>
            <a:ext cx="8520600" cy="98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80000"/>
                </a:solidFill>
                <a:latin typeface="PT Sans"/>
                <a:ea typeface="PT Sans"/>
                <a:cs typeface="PT Sans"/>
                <a:sym typeface="PT Sans"/>
              </a:rPr>
              <a:t>Explore: What do you already know about Native culture?</a:t>
            </a:r>
            <a:endParaRPr b="1" sz="2800">
              <a:solidFill>
                <a:srgbClr val="980000"/>
              </a:solidFill>
              <a:latin typeface="PT Sans"/>
              <a:ea typeface="PT Sans"/>
              <a:cs typeface="PT Sans"/>
              <a:sym typeface="PT Sans"/>
            </a:endParaRPr>
          </a:p>
        </p:txBody>
      </p:sp>
      <p:sp>
        <p:nvSpPr>
          <p:cNvPr id="75" name="Google Shape;75;p16"/>
          <p:cNvSpPr/>
          <p:nvPr/>
        </p:nvSpPr>
        <p:spPr>
          <a:xfrm>
            <a:off x="4029685" y="1736279"/>
            <a:ext cx="2196600" cy="2013000"/>
          </a:xfrm>
          <a:prstGeom prst="ellipse">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txBox="1"/>
          <p:nvPr/>
        </p:nvSpPr>
        <p:spPr>
          <a:xfrm>
            <a:off x="4478281" y="2433467"/>
            <a:ext cx="1299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PT Sans"/>
                <a:ea typeface="PT Sans"/>
                <a:cs typeface="PT Sans"/>
                <a:sym typeface="PT Sans"/>
              </a:rPr>
              <a:t>Native American</a:t>
            </a:r>
            <a:endParaRPr b="1" sz="1800">
              <a:latin typeface="PT Sans"/>
              <a:ea typeface="PT Sans"/>
              <a:cs typeface="PT Sans"/>
              <a:sym typeface="PT Sans"/>
            </a:endParaRPr>
          </a:p>
        </p:txBody>
      </p:sp>
      <p:sp>
        <p:nvSpPr>
          <p:cNvPr id="77" name="Google Shape;77;p16"/>
          <p:cNvSpPr txBox="1"/>
          <p:nvPr/>
        </p:nvSpPr>
        <p:spPr>
          <a:xfrm>
            <a:off x="1701541" y="1719886"/>
            <a:ext cx="18252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Do you notice any patterns in your sources?</a:t>
            </a:r>
            <a:endParaRPr/>
          </a:p>
          <a:p>
            <a:pPr indent="0" lvl="0" marL="457200" rtl="0" algn="l">
              <a:spcBef>
                <a:spcPts val="0"/>
              </a:spcBef>
              <a:spcAft>
                <a:spcPts val="0"/>
              </a:spcAft>
              <a:buNone/>
            </a:pPr>
            <a:r>
              <a:t/>
            </a:r>
            <a:endParaRPr/>
          </a:p>
        </p:txBody>
      </p:sp>
      <p:cxnSp>
        <p:nvCxnSpPr>
          <p:cNvPr id="78" name="Google Shape;78;p16"/>
          <p:cNvCxnSpPr>
            <a:stCxn id="79" idx="1"/>
          </p:cNvCxnSpPr>
          <p:nvPr/>
        </p:nvCxnSpPr>
        <p:spPr>
          <a:xfrm flipH="1">
            <a:off x="5895643" y="2329639"/>
            <a:ext cx="787200" cy="317700"/>
          </a:xfrm>
          <a:prstGeom prst="straightConnector1">
            <a:avLst/>
          </a:prstGeom>
          <a:noFill/>
          <a:ln cap="flat" cmpd="sng" w="28575">
            <a:solidFill>
              <a:srgbClr val="980000"/>
            </a:solidFill>
            <a:prstDash val="solid"/>
            <a:round/>
            <a:headEnd len="med" w="med" type="none"/>
            <a:tailEnd len="med" w="med" type="triangle"/>
          </a:ln>
        </p:spPr>
      </p:cxnSp>
      <p:sp>
        <p:nvSpPr>
          <p:cNvPr id="79" name="Google Shape;79;p16"/>
          <p:cNvSpPr txBox="1"/>
          <p:nvPr/>
        </p:nvSpPr>
        <p:spPr>
          <a:xfrm>
            <a:off x="6682843" y="1913989"/>
            <a:ext cx="1392300" cy="831300"/>
          </a:xfrm>
          <a:prstGeom prst="rect">
            <a:avLst/>
          </a:prstGeom>
          <a:noFill/>
          <a:ln cap="flat" cmpd="sng" w="9525">
            <a:solidFill>
              <a:srgbClr val="98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Write what you already know in the circle.</a:t>
            </a:r>
            <a:endParaRPr>
              <a:latin typeface="PT Sans"/>
              <a:ea typeface="PT Sans"/>
              <a:cs typeface="PT Sans"/>
              <a:sym typeface="PT Sans"/>
            </a:endParaRPr>
          </a:p>
        </p:txBody>
      </p:sp>
      <p:cxnSp>
        <p:nvCxnSpPr>
          <p:cNvPr id="80" name="Google Shape;80;p16"/>
          <p:cNvCxnSpPr>
            <a:stCxn id="81" idx="3"/>
          </p:cNvCxnSpPr>
          <p:nvPr/>
        </p:nvCxnSpPr>
        <p:spPr>
          <a:xfrm flipH="1" rot="10800000">
            <a:off x="2624126" y="3503716"/>
            <a:ext cx="951300" cy="387000"/>
          </a:xfrm>
          <a:prstGeom prst="straightConnector1">
            <a:avLst/>
          </a:prstGeom>
          <a:noFill/>
          <a:ln cap="flat" cmpd="sng" w="28575">
            <a:solidFill>
              <a:srgbClr val="980000"/>
            </a:solidFill>
            <a:prstDash val="solid"/>
            <a:round/>
            <a:headEnd len="med" w="med" type="none"/>
            <a:tailEnd len="med" w="med" type="triangle"/>
          </a:ln>
        </p:spPr>
      </p:cxnSp>
      <p:sp>
        <p:nvSpPr>
          <p:cNvPr id="81" name="Google Shape;81;p16"/>
          <p:cNvSpPr txBox="1"/>
          <p:nvPr/>
        </p:nvSpPr>
        <p:spPr>
          <a:xfrm>
            <a:off x="1448426" y="3259666"/>
            <a:ext cx="1175700" cy="1262100"/>
          </a:xfrm>
          <a:prstGeom prst="rect">
            <a:avLst/>
          </a:prstGeom>
          <a:noFill/>
          <a:ln cap="flat" cmpd="sng" w="9525">
            <a:solidFill>
              <a:srgbClr val="98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T Sans"/>
                <a:ea typeface="PT Sans"/>
                <a:cs typeface="PT Sans"/>
                <a:sym typeface="PT Sans"/>
              </a:rPr>
              <a:t>Write your sources on the outside of your circle. </a:t>
            </a:r>
            <a:endParaRPr>
              <a:latin typeface="PT Sans"/>
              <a:ea typeface="PT Sans"/>
              <a:cs typeface="PT Sans"/>
              <a:sym typeface="PT Sans"/>
            </a:endParaRPr>
          </a:p>
        </p:txBody>
      </p:sp>
      <p:sp>
        <p:nvSpPr>
          <p:cNvPr id="82" name="Google Shape;82;p16"/>
          <p:cNvSpPr/>
          <p:nvPr/>
        </p:nvSpPr>
        <p:spPr>
          <a:xfrm>
            <a:off x="1276050" y="1366225"/>
            <a:ext cx="2196612" cy="1583820"/>
          </a:xfrm>
          <a:prstGeom prst="cloud">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17299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80000"/>
                </a:solidFill>
                <a:latin typeface="PT Sans"/>
                <a:ea typeface="PT Sans"/>
                <a:cs typeface="PT Sans"/>
                <a:sym typeface="PT Sans"/>
              </a:rPr>
              <a:t>Activity: Big Poster Conversation</a:t>
            </a:r>
            <a:endParaRPr b="1">
              <a:solidFill>
                <a:srgbClr val="980000"/>
              </a:solidFill>
              <a:latin typeface="PT Sans"/>
              <a:ea typeface="PT Sans"/>
              <a:cs typeface="PT Sans"/>
              <a:sym typeface="PT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319050"/>
            <a:ext cx="8520600" cy="67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80000"/>
                </a:solidFill>
                <a:latin typeface="PT Sans"/>
                <a:ea typeface="PT Sans"/>
                <a:cs typeface="PT Sans"/>
                <a:sym typeface="PT Sans"/>
              </a:rPr>
              <a:t>Activity: Big Poster Conversation</a:t>
            </a:r>
            <a:endParaRPr b="1" sz="2800">
              <a:latin typeface="PT Sans"/>
              <a:ea typeface="PT Sans"/>
              <a:cs typeface="PT Sans"/>
              <a:sym typeface="PT Sans"/>
            </a:endParaRPr>
          </a:p>
        </p:txBody>
      </p:sp>
      <p:sp>
        <p:nvSpPr>
          <p:cNvPr id="93" name="Google Shape;93;p18"/>
          <p:cNvSpPr txBox="1"/>
          <p:nvPr>
            <p:ph idx="1" type="body"/>
          </p:nvPr>
        </p:nvSpPr>
        <p:spPr>
          <a:xfrm>
            <a:off x="919350" y="1057300"/>
            <a:ext cx="7305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T Sans"/>
                <a:ea typeface="PT Sans"/>
                <a:cs typeface="PT Sans"/>
                <a:sym typeface="PT Sans"/>
              </a:rPr>
              <a:t>At each station, you will explore a different element of Native identity.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Every station has a large poster with reflection questions in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the center.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Each station is also assigned a video, which you will watch independently.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Without speaking,</a:t>
            </a:r>
            <a:r>
              <a:rPr lang="en" sz="1600">
                <a:latin typeface="PT Sans"/>
                <a:ea typeface="PT Sans"/>
                <a:cs typeface="PT Sans"/>
                <a:sym typeface="PT Sans"/>
              </a:rPr>
              <a:t> you will observe the items on the poster, and answer the reflection questions on the poster. </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lang="en" sz="1600">
                <a:latin typeface="PT Sans"/>
                <a:ea typeface="PT Sans"/>
                <a:cs typeface="PT Sans"/>
                <a:sym typeface="PT Sans"/>
              </a:rPr>
              <a:t>Read your classmates comments </a:t>
            </a:r>
            <a:r>
              <a:rPr lang="en" sz="1600">
                <a:latin typeface="PT Sans"/>
                <a:ea typeface="PT Sans"/>
                <a:cs typeface="PT Sans"/>
                <a:sym typeface="PT Sans"/>
              </a:rPr>
              <a:t>and</a:t>
            </a:r>
            <a:r>
              <a:rPr lang="en" sz="1600">
                <a:latin typeface="PT Sans"/>
                <a:ea typeface="PT Sans"/>
                <a:cs typeface="PT Sans"/>
                <a:sym typeface="PT Sans"/>
              </a:rPr>
              <a:t> questions, and respond to your classmates through writing. </a:t>
            </a:r>
            <a:endParaRPr sz="16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a:off x="0" y="204450"/>
            <a:ext cx="9144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Example: BIG Poster Conversation </a:t>
            </a:r>
            <a:endParaRPr b="1" sz="2800">
              <a:solidFill>
                <a:srgbClr val="931A25"/>
              </a:solidFill>
              <a:latin typeface="PT Sans"/>
              <a:ea typeface="PT Sans"/>
              <a:cs typeface="PT Sans"/>
              <a:sym typeface="PT Sans"/>
            </a:endParaRPr>
          </a:p>
        </p:txBody>
      </p:sp>
      <p:pic>
        <p:nvPicPr>
          <p:cNvPr id="99" name="Google Shape;99;p19"/>
          <p:cNvPicPr preferRelativeResize="0"/>
          <p:nvPr/>
        </p:nvPicPr>
        <p:blipFill rotWithShape="1">
          <a:blip r:embed="rId3">
            <a:alphaModFix/>
          </a:blip>
          <a:srcRect b="3567" l="0" r="0" t="0"/>
          <a:stretch/>
        </p:blipFill>
        <p:spPr>
          <a:xfrm>
            <a:off x="3178250" y="1009525"/>
            <a:ext cx="1813631" cy="2862900"/>
          </a:xfrm>
          <a:prstGeom prst="rect">
            <a:avLst/>
          </a:prstGeom>
          <a:noFill/>
          <a:ln cap="flat" cmpd="sng" w="19050">
            <a:solidFill>
              <a:srgbClr val="931A25"/>
            </a:solidFill>
            <a:prstDash val="solid"/>
            <a:round/>
            <a:headEnd len="sm" w="sm" type="none"/>
            <a:tailEnd len="sm" w="sm" type="none"/>
          </a:ln>
        </p:spPr>
      </p:pic>
      <p:sp>
        <p:nvSpPr>
          <p:cNvPr id="100" name="Google Shape;100;p19"/>
          <p:cNvSpPr txBox="1"/>
          <p:nvPr/>
        </p:nvSpPr>
        <p:spPr>
          <a:xfrm>
            <a:off x="5360000" y="1009525"/>
            <a:ext cx="3490800" cy="2862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200">
                <a:solidFill>
                  <a:schemeClr val="dk1"/>
                </a:solidFill>
                <a:latin typeface="PT Sans"/>
                <a:ea typeface="PT Sans"/>
                <a:cs typeface="PT Sans"/>
                <a:sym typeface="PT Sans"/>
              </a:rPr>
              <a:t>“Between building a career and managing a life-style Kira faced many challenges and adversities. Despite this she became a well-known Native American tattoo artist. She not only did it, but excelled. Nothing really changes unless you make the change “</a:t>
            </a:r>
            <a:r>
              <a:rPr i="1" lang="en" sz="1200">
                <a:solidFill>
                  <a:schemeClr val="dk1"/>
                </a:solidFill>
                <a:latin typeface="PT Sans"/>
                <a:ea typeface="PT Sans"/>
                <a:cs typeface="PT Sans"/>
                <a:sym typeface="PT Sans"/>
              </a:rPr>
              <a:t>Don’t quit</a:t>
            </a:r>
            <a:r>
              <a:rPr lang="en" sz="1200">
                <a:solidFill>
                  <a:schemeClr val="dk1"/>
                </a:solidFill>
                <a:latin typeface="PT Sans"/>
                <a:ea typeface="PT Sans"/>
                <a:cs typeface="PT Sans"/>
                <a:sym typeface="PT Sans"/>
              </a:rPr>
              <a:t>”, she says “</a:t>
            </a:r>
            <a:r>
              <a:rPr i="1" lang="en" sz="1200">
                <a:solidFill>
                  <a:schemeClr val="dk1"/>
                </a:solidFill>
                <a:latin typeface="PT Sans"/>
                <a:ea typeface="PT Sans"/>
                <a:cs typeface="PT Sans"/>
                <a:sym typeface="PT Sans"/>
              </a:rPr>
              <a:t>People are going to push you down, you just have to keep going, keep doing it</a:t>
            </a:r>
            <a:r>
              <a:rPr lang="en" sz="1200">
                <a:solidFill>
                  <a:schemeClr val="dk1"/>
                </a:solidFill>
                <a:latin typeface="PT Sans"/>
                <a:ea typeface="PT Sans"/>
                <a:cs typeface="PT Sans"/>
                <a:sym typeface="PT Sans"/>
              </a:rPr>
              <a:t>.” When asking her what Sin Miedo meant to her, she responded by saying “</a:t>
            </a:r>
            <a:r>
              <a:rPr i="1" lang="en" sz="1200">
                <a:solidFill>
                  <a:schemeClr val="dk1"/>
                </a:solidFill>
                <a:latin typeface="PT Sans"/>
                <a:ea typeface="PT Sans"/>
                <a:cs typeface="PT Sans"/>
                <a:sym typeface="PT Sans"/>
              </a:rPr>
              <a:t>Dive into anything you can, be fearless and get back up</a:t>
            </a:r>
            <a:r>
              <a:rPr lang="en" sz="1200">
                <a:solidFill>
                  <a:schemeClr val="dk1"/>
                </a:solidFill>
                <a:latin typeface="PT Sans"/>
                <a:ea typeface="PT Sans"/>
                <a:cs typeface="PT Sans"/>
                <a:sym typeface="PT Sans"/>
              </a:rPr>
              <a:t>.” </a:t>
            </a:r>
            <a:endParaRPr>
              <a:solidFill>
                <a:schemeClr val="dk1"/>
              </a:solidFill>
              <a:latin typeface="PT Sans"/>
              <a:ea typeface="PT Sans"/>
              <a:cs typeface="PT Sans"/>
              <a:sym typeface="PT Sans"/>
            </a:endParaRPr>
          </a:p>
        </p:txBody>
      </p:sp>
      <p:sp>
        <p:nvSpPr>
          <p:cNvPr id="101" name="Google Shape;101;p19"/>
          <p:cNvSpPr txBox="1"/>
          <p:nvPr/>
        </p:nvSpPr>
        <p:spPr>
          <a:xfrm>
            <a:off x="380150" y="1009525"/>
            <a:ext cx="2460000" cy="269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PT Sans"/>
                <a:ea typeface="PT Sans"/>
                <a:cs typeface="PT Sans"/>
                <a:sym typeface="PT Sans"/>
              </a:rPr>
              <a:t>Reflection Questions:</a:t>
            </a:r>
            <a:endParaRPr sz="1600">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AutoNum type="arabicPeriod"/>
            </a:pPr>
            <a:r>
              <a:rPr lang="en" sz="1600">
                <a:solidFill>
                  <a:schemeClr val="dk1"/>
                </a:solidFill>
                <a:latin typeface="PT Sans"/>
                <a:ea typeface="PT Sans"/>
                <a:cs typeface="PT Sans"/>
                <a:sym typeface="PT Sans"/>
              </a:rPr>
              <a:t>What did you learn about Native people based on this source?</a:t>
            </a:r>
            <a:endParaRPr sz="1600">
              <a:solidFill>
                <a:schemeClr val="dk1"/>
              </a:solidFill>
              <a:latin typeface="PT Sans"/>
              <a:ea typeface="PT Sans"/>
              <a:cs typeface="PT Sans"/>
              <a:sym typeface="PT Sans"/>
            </a:endParaRPr>
          </a:p>
          <a:p>
            <a:pPr indent="-330200" lvl="0" marL="457200" rtl="0" algn="l">
              <a:lnSpc>
                <a:spcPct val="115000"/>
              </a:lnSpc>
              <a:spcBef>
                <a:spcPts val="0"/>
              </a:spcBef>
              <a:spcAft>
                <a:spcPts val="0"/>
              </a:spcAft>
              <a:buClr>
                <a:schemeClr val="dk1"/>
              </a:buClr>
              <a:buSzPts val="1600"/>
              <a:buAutoNum type="arabicPeriod"/>
            </a:pPr>
            <a:r>
              <a:rPr lang="en" sz="1600">
                <a:solidFill>
                  <a:schemeClr val="dk1"/>
                </a:solidFill>
                <a:latin typeface="PT Sans"/>
                <a:ea typeface="PT Sans"/>
                <a:cs typeface="PT Sans"/>
                <a:sym typeface="PT Sans"/>
              </a:rPr>
              <a:t> What do you wonder about? What questions do you have?</a:t>
            </a:r>
            <a:endParaRPr sz="1600">
              <a:latin typeface="PT Sans"/>
              <a:ea typeface="PT Sans"/>
              <a:cs typeface="PT Sans"/>
              <a:sym typeface="PT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nvSpPr>
        <p:spPr>
          <a:xfrm>
            <a:off x="0" y="102925"/>
            <a:ext cx="91440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latin typeface="PT Sans"/>
                <a:ea typeface="PT Sans"/>
                <a:cs typeface="PT Sans"/>
                <a:sym typeface="PT Sans"/>
              </a:rPr>
              <a:t>Example: </a:t>
            </a:r>
            <a:r>
              <a:rPr b="1" lang="en" sz="3700">
                <a:solidFill>
                  <a:srgbClr val="CC0000"/>
                </a:solidFill>
                <a:latin typeface="PT Sans"/>
                <a:ea typeface="PT Sans"/>
                <a:cs typeface="PT Sans"/>
                <a:sym typeface="PT Sans"/>
              </a:rPr>
              <a:t>BIG Poster Conversation (activity)</a:t>
            </a:r>
            <a:endParaRPr b="1" sz="3700">
              <a:solidFill>
                <a:srgbClr val="CC0000"/>
              </a:solidFill>
              <a:latin typeface="PT Sans"/>
              <a:ea typeface="PT Sans"/>
              <a:cs typeface="PT Sans"/>
              <a:sym typeface="PT Sans"/>
            </a:endParaRPr>
          </a:p>
        </p:txBody>
      </p:sp>
      <p:pic>
        <p:nvPicPr>
          <p:cNvPr id="107" name="Google Shape;107;p20"/>
          <p:cNvPicPr preferRelativeResize="0"/>
          <p:nvPr/>
        </p:nvPicPr>
        <p:blipFill rotWithShape="1">
          <a:blip r:embed="rId3">
            <a:alphaModFix/>
          </a:blip>
          <a:srcRect b="3567" l="0" r="0" t="0"/>
          <a:stretch/>
        </p:blipFill>
        <p:spPr>
          <a:xfrm>
            <a:off x="3827400" y="1266850"/>
            <a:ext cx="973376" cy="1536525"/>
          </a:xfrm>
          <a:prstGeom prst="rect">
            <a:avLst/>
          </a:prstGeom>
          <a:noFill/>
          <a:ln cap="flat" cmpd="sng" w="9525">
            <a:solidFill>
              <a:schemeClr val="dk1"/>
            </a:solidFill>
            <a:prstDash val="solid"/>
            <a:round/>
            <a:headEnd len="sm" w="sm" type="none"/>
            <a:tailEnd len="sm" w="sm" type="none"/>
          </a:ln>
        </p:spPr>
      </p:pic>
      <p:sp>
        <p:nvSpPr>
          <p:cNvPr id="108" name="Google Shape;108;p20"/>
          <p:cNvSpPr txBox="1"/>
          <p:nvPr/>
        </p:nvSpPr>
        <p:spPr>
          <a:xfrm>
            <a:off x="4942000" y="1286550"/>
            <a:ext cx="1822500" cy="123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600">
                <a:solidFill>
                  <a:schemeClr val="dk1"/>
                </a:solidFill>
                <a:latin typeface="PT Sans"/>
                <a:ea typeface="PT Sans"/>
                <a:cs typeface="PT Sans"/>
                <a:sym typeface="PT Sans"/>
              </a:rPr>
              <a:t>“Between building a career and managing a life-style Kira faced many challenges and adversities. Despite this she became a well-known Native American tattoo artist. She not only did it, but excelled. Nothing really changes unless you make the change “</a:t>
            </a:r>
            <a:r>
              <a:rPr b="1" i="1" lang="en" sz="600">
                <a:solidFill>
                  <a:schemeClr val="dk1"/>
                </a:solidFill>
                <a:latin typeface="PT Sans"/>
                <a:ea typeface="PT Sans"/>
                <a:cs typeface="PT Sans"/>
                <a:sym typeface="PT Sans"/>
              </a:rPr>
              <a:t>Don’t quit</a:t>
            </a:r>
            <a:r>
              <a:rPr b="1" lang="en" sz="600">
                <a:solidFill>
                  <a:schemeClr val="dk1"/>
                </a:solidFill>
                <a:latin typeface="PT Sans"/>
                <a:ea typeface="PT Sans"/>
                <a:cs typeface="PT Sans"/>
                <a:sym typeface="PT Sans"/>
              </a:rPr>
              <a:t>”, she says “</a:t>
            </a:r>
            <a:r>
              <a:rPr b="1" i="1" lang="en" sz="600">
                <a:solidFill>
                  <a:schemeClr val="dk1"/>
                </a:solidFill>
                <a:latin typeface="PT Sans"/>
                <a:ea typeface="PT Sans"/>
                <a:cs typeface="PT Sans"/>
                <a:sym typeface="PT Sans"/>
              </a:rPr>
              <a:t>People are going to push you down, you just have to keep going, keep doing it</a:t>
            </a:r>
            <a:r>
              <a:rPr b="1" lang="en" sz="600">
                <a:solidFill>
                  <a:schemeClr val="dk1"/>
                </a:solidFill>
                <a:latin typeface="PT Sans"/>
                <a:ea typeface="PT Sans"/>
                <a:cs typeface="PT Sans"/>
                <a:sym typeface="PT Sans"/>
              </a:rPr>
              <a:t>.” When asking her what Sin Miedo meant to her, she responded by saying “</a:t>
            </a:r>
            <a:r>
              <a:rPr b="1" i="1" lang="en" sz="600">
                <a:solidFill>
                  <a:schemeClr val="dk1"/>
                </a:solidFill>
                <a:latin typeface="PT Sans"/>
                <a:ea typeface="PT Sans"/>
                <a:cs typeface="PT Sans"/>
                <a:sym typeface="PT Sans"/>
              </a:rPr>
              <a:t>Dive into anything you can, be fearless and get back up</a:t>
            </a:r>
            <a:r>
              <a:rPr b="1" lang="en" sz="600">
                <a:solidFill>
                  <a:schemeClr val="dk1"/>
                </a:solidFill>
                <a:latin typeface="PT Sans"/>
                <a:ea typeface="PT Sans"/>
                <a:cs typeface="PT Sans"/>
                <a:sym typeface="PT Sans"/>
              </a:rPr>
              <a:t>.” </a:t>
            </a:r>
            <a:endParaRPr b="1" sz="800">
              <a:solidFill>
                <a:schemeClr val="dk1"/>
              </a:solidFill>
              <a:latin typeface="PT Sans"/>
              <a:ea typeface="PT Sans"/>
              <a:cs typeface="PT Sans"/>
              <a:sym typeface="PT Sans"/>
            </a:endParaRPr>
          </a:p>
        </p:txBody>
      </p:sp>
      <p:sp>
        <p:nvSpPr>
          <p:cNvPr id="109" name="Google Shape;109;p20"/>
          <p:cNvSpPr txBox="1"/>
          <p:nvPr/>
        </p:nvSpPr>
        <p:spPr>
          <a:xfrm>
            <a:off x="1917876" y="3317250"/>
            <a:ext cx="2921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34F5C"/>
                </a:solidFill>
                <a:latin typeface="Rochester"/>
                <a:ea typeface="Rochester"/>
                <a:cs typeface="Rochester"/>
                <a:sym typeface="Rochester"/>
              </a:rPr>
              <a:t>Though I wonder if she received support from anyone she trusts?It can be hard as a young person to overcome challenges alone. </a:t>
            </a:r>
            <a:endParaRPr sz="1800">
              <a:solidFill>
                <a:srgbClr val="134F5C"/>
              </a:solidFill>
              <a:latin typeface="Rochester"/>
              <a:ea typeface="Rochester"/>
              <a:cs typeface="Rochester"/>
              <a:sym typeface="Rochester"/>
            </a:endParaRPr>
          </a:p>
        </p:txBody>
      </p:sp>
      <p:sp>
        <p:nvSpPr>
          <p:cNvPr id="110" name="Google Shape;110;p20"/>
          <p:cNvSpPr txBox="1"/>
          <p:nvPr/>
        </p:nvSpPr>
        <p:spPr>
          <a:xfrm rot="-1199">
            <a:off x="141400" y="985579"/>
            <a:ext cx="17205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Caveat Regular"/>
                <a:ea typeface="Caveat Regular"/>
                <a:cs typeface="Caveat Regular"/>
                <a:sym typeface="Caveat Regular"/>
              </a:rPr>
              <a:t>I notice that she really </a:t>
            </a:r>
            <a:r>
              <a:rPr lang="en" sz="2000">
                <a:solidFill>
                  <a:srgbClr val="FF0000"/>
                </a:solidFill>
                <a:latin typeface="Caveat Regular"/>
                <a:ea typeface="Caveat Regular"/>
                <a:cs typeface="Caveat Regular"/>
                <a:sym typeface="Caveat Regular"/>
              </a:rPr>
              <a:t>tries</a:t>
            </a:r>
            <a:r>
              <a:rPr lang="en" sz="1800">
                <a:solidFill>
                  <a:srgbClr val="FF0000"/>
                </a:solidFill>
                <a:latin typeface="Caveat Regular"/>
                <a:ea typeface="Caveat Regular"/>
                <a:cs typeface="Caveat Regular"/>
                <a:sym typeface="Caveat Regular"/>
              </a:rPr>
              <a:t> to ignore people who bring her down. </a:t>
            </a:r>
            <a:endParaRPr sz="1800">
              <a:latin typeface="Average"/>
              <a:ea typeface="Average"/>
              <a:cs typeface="Average"/>
              <a:sym typeface="Average"/>
            </a:endParaRPr>
          </a:p>
        </p:txBody>
      </p:sp>
      <p:sp>
        <p:nvSpPr>
          <p:cNvPr id="111" name="Google Shape;111;p20"/>
          <p:cNvSpPr txBox="1"/>
          <p:nvPr/>
        </p:nvSpPr>
        <p:spPr>
          <a:xfrm>
            <a:off x="170683" y="2778225"/>
            <a:ext cx="1845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00FF"/>
                </a:solidFill>
                <a:latin typeface="Comfortaa Regular"/>
                <a:ea typeface="Comfortaa Regular"/>
                <a:cs typeface="Comfortaa Regular"/>
                <a:sym typeface="Comfortaa Regular"/>
              </a:rPr>
              <a:t>Right. She also notes that it is our personal responsibility to work hard to pursue our dreams. </a:t>
            </a:r>
            <a:endParaRPr sz="1200">
              <a:solidFill>
                <a:srgbClr val="9900FF"/>
              </a:solidFill>
              <a:latin typeface="Comfortaa"/>
              <a:ea typeface="Comfortaa"/>
              <a:cs typeface="Comfortaa"/>
              <a:sym typeface="Comfortaa"/>
            </a:endParaRPr>
          </a:p>
        </p:txBody>
      </p:sp>
      <p:sp>
        <p:nvSpPr>
          <p:cNvPr id="112" name="Google Shape;112;p20"/>
          <p:cNvSpPr txBox="1"/>
          <p:nvPr/>
        </p:nvSpPr>
        <p:spPr>
          <a:xfrm>
            <a:off x="7046858" y="880175"/>
            <a:ext cx="1845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9900FF"/>
                </a:solidFill>
                <a:latin typeface="Comfortaa Regular"/>
                <a:ea typeface="Comfortaa Regular"/>
                <a:cs typeface="Comfortaa Regular"/>
                <a:sym typeface="Comfortaa Regular"/>
              </a:rPr>
              <a:t>To be honest, I never pictured Native people being tattoo artists. There doesn’t seem like there is a lot of diversity in this area. </a:t>
            </a:r>
            <a:endParaRPr sz="1200">
              <a:solidFill>
                <a:srgbClr val="9900FF"/>
              </a:solidFill>
              <a:latin typeface="Comfortaa"/>
              <a:ea typeface="Comfortaa"/>
              <a:cs typeface="Comfortaa"/>
              <a:sym typeface="Comfortaa"/>
            </a:endParaRPr>
          </a:p>
        </p:txBody>
      </p:sp>
      <p:sp>
        <p:nvSpPr>
          <p:cNvPr id="113" name="Google Shape;113;p20"/>
          <p:cNvSpPr txBox="1"/>
          <p:nvPr/>
        </p:nvSpPr>
        <p:spPr>
          <a:xfrm>
            <a:off x="7046849" y="2627375"/>
            <a:ext cx="2013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34F5C"/>
                </a:solidFill>
                <a:latin typeface="Rochester"/>
                <a:ea typeface="Rochester"/>
                <a:cs typeface="Rochester"/>
                <a:sym typeface="Rochester"/>
              </a:rPr>
              <a:t>I wonder if her art is influenced by her culture?</a:t>
            </a:r>
            <a:endParaRPr sz="1800">
              <a:solidFill>
                <a:srgbClr val="134F5C"/>
              </a:solidFill>
              <a:latin typeface="Rochester"/>
              <a:ea typeface="Rochester"/>
              <a:cs typeface="Rochester"/>
              <a:sym typeface="Rochester"/>
            </a:endParaRPr>
          </a:p>
        </p:txBody>
      </p:sp>
      <p:sp>
        <p:nvSpPr>
          <p:cNvPr id="114" name="Google Shape;114;p20"/>
          <p:cNvSpPr txBox="1"/>
          <p:nvPr/>
        </p:nvSpPr>
        <p:spPr>
          <a:xfrm rot="-2575">
            <a:off x="4839275" y="3318146"/>
            <a:ext cx="2403301"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FF0000"/>
                </a:solidFill>
                <a:latin typeface="Caveat Regular"/>
                <a:ea typeface="Caveat Regular"/>
                <a:cs typeface="Caveat Regular"/>
                <a:sym typeface="Caveat Regular"/>
              </a:rPr>
              <a:t>I see that she also mentions a Spanish phrase. I wonder if Native American people can also speak Spanish?</a:t>
            </a:r>
            <a:endParaRPr sz="1600">
              <a:latin typeface="Average"/>
              <a:ea typeface="Average"/>
              <a:cs typeface="Average"/>
              <a:sym typeface="Average"/>
            </a:endParaRPr>
          </a:p>
        </p:txBody>
      </p:sp>
      <p:sp>
        <p:nvSpPr>
          <p:cNvPr id="115" name="Google Shape;115;p20"/>
          <p:cNvSpPr txBox="1"/>
          <p:nvPr/>
        </p:nvSpPr>
        <p:spPr>
          <a:xfrm>
            <a:off x="2084901" y="1254275"/>
            <a:ext cx="1720500" cy="143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900">
                <a:latin typeface="PT Sans"/>
                <a:ea typeface="PT Sans"/>
                <a:cs typeface="PT Sans"/>
                <a:sym typeface="PT Sans"/>
              </a:rPr>
              <a:t>Reflection Questions:</a:t>
            </a:r>
            <a:endParaRPr sz="900">
              <a:latin typeface="PT Sans"/>
              <a:ea typeface="PT Sans"/>
              <a:cs typeface="PT Sans"/>
              <a:sym typeface="PT Sans"/>
            </a:endParaRPr>
          </a:p>
          <a:p>
            <a:pPr indent="-285750" lvl="0" marL="457200" rtl="0" algn="l">
              <a:lnSpc>
                <a:spcPct val="115000"/>
              </a:lnSpc>
              <a:spcBef>
                <a:spcPts val="0"/>
              </a:spcBef>
              <a:spcAft>
                <a:spcPts val="0"/>
              </a:spcAft>
              <a:buClr>
                <a:schemeClr val="dk1"/>
              </a:buClr>
              <a:buSzPts val="900"/>
              <a:buAutoNum type="arabicPeriod"/>
            </a:pPr>
            <a:r>
              <a:rPr lang="en" sz="900">
                <a:solidFill>
                  <a:schemeClr val="dk1"/>
                </a:solidFill>
                <a:latin typeface="PT Sans"/>
                <a:ea typeface="PT Sans"/>
                <a:cs typeface="PT Sans"/>
                <a:sym typeface="PT Sans"/>
              </a:rPr>
              <a:t>What did you learn about Native people based on this source?</a:t>
            </a:r>
            <a:endParaRPr sz="900">
              <a:solidFill>
                <a:schemeClr val="dk1"/>
              </a:solidFill>
              <a:latin typeface="PT Sans"/>
              <a:ea typeface="PT Sans"/>
              <a:cs typeface="PT Sans"/>
              <a:sym typeface="PT Sans"/>
            </a:endParaRPr>
          </a:p>
          <a:p>
            <a:pPr indent="-285750" lvl="0" marL="457200" rtl="0" algn="l">
              <a:lnSpc>
                <a:spcPct val="115000"/>
              </a:lnSpc>
              <a:spcBef>
                <a:spcPts val="0"/>
              </a:spcBef>
              <a:spcAft>
                <a:spcPts val="0"/>
              </a:spcAft>
              <a:buClr>
                <a:schemeClr val="dk1"/>
              </a:buClr>
              <a:buSzPts val="900"/>
              <a:buAutoNum type="arabicPeriod"/>
            </a:pPr>
            <a:r>
              <a:rPr lang="en" sz="900">
                <a:solidFill>
                  <a:schemeClr val="dk1"/>
                </a:solidFill>
                <a:latin typeface="PT Sans"/>
                <a:ea typeface="PT Sans"/>
                <a:cs typeface="PT Sans"/>
                <a:sym typeface="PT Sans"/>
              </a:rPr>
              <a:t> What do you wonder about? What questions do you have?</a:t>
            </a:r>
            <a:endParaRPr sz="900">
              <a:latin typeface="PT Sans"/>
              <a:ea typeface="PT Sans"/>
              <a:cs typeface="PT Sans"/>
              <a:sym typeface="PT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135025"/>
            <a:ext cx="8520600" cy="70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931A25"/>
                </a:solidFill>
                <a:latin typeface="PT Sans"/>
                <a:ea typeface="PT Sans"/>
                <a:cs typeface="PT Sans"/>
                <a:sym typeface="PT Sans"/>
              </a:rPr>
              <a:t>Big Poster Stations:</a:t>
            </a:r>
            <a:endParaRPr b="1" sz="2800">
              <a:solidFill>
                <a:srgbClr val="931A25"/>
              </a:solidFill>
              <a:latin typeface="PT Sans"/>
              <a:ea typeface="PT Sans"/>
              <a:cs typeface="PT Sans"/>
              <a:sym typeface="PT Sans"/>
            </a:endParaRPr>
          </a:p>
        </p:txBody>
      </p:sp>
      <p:sp>
        <p:nvSpPr>
          <p:cNvPr id="121" name="Google Shape;121;p21"/>
          <p:cNvSpPr txBox="1"/>
          <p:nvPr>
            <p:ph idx="1" type="body"/>
          </p:nvPr>
        </p:nvSpPr>
        <p:spPr>
          <a:xfrm>
            <a:off x="311700" y="1139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T Sans"/>
                <a:ea typeface="PT Sans"/>
                <a:cs typeface="PT Sans"/>
                <a:sym typeface="PT Sans"/>
              </a:rPr>
              <a:t>Station 1: </a:t>
            </a:r>
            <a:r>
              <a:rPr lang="en" sz="1600">
                <a:latin typeface="PT Sans"/>
                <a:ea typeface="PT Sans"/>
                <a:cs typeface="PT Sans"/>
                <a:sym typeface="PT Sans"/>
              </a:rPr>
              <a:t>Political Identity</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Station 2: </a:t>
            </a:r>
            <a:r>
              <a:rPr lang="en" sz="1600">
                <a:latin typeface="PT Sans"/>
                <a:ea typeface="PT Sans"/>
                <a:cs typeface="PT Sans"/>
                <a:sym typeface="PT Sans"/>
              </a:rPr>
              <a:t>Appearance/Race</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Station 3: </a:t>
            </a:r>
            <a:r>
              <a:rPr lang="en" sz="1600">
                <a:latin typeface="PT Sans"/>
                <a:ea typeface="PT Sans"/>
                <a:cs typeface="PT Sans"/>
                <a:sym typeface="PT Sans"/>
              </a:rPr>
              <a:t>Physical Existence</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Station 4:</a:t>
            </a:r>
            <a:r>
              <a:rPr lang="en" sz="1600">
                <a:latin typeface="PT Sans"/>
                <a:ea typeface="PT Sans"/>
                <a:cs typeface="PT Sans"/>
                <a:sym typeface="PT Sans"/>
              </a:rPr>
              <a:t> </a:t>
            </a:r>
            <a:r>
              <a:rPr lang="en" sz="1600">
                <a:latin typeface="PT Sans"/>
                <a:ea typeface="PT Sans"/>
                <a:cs typeface="PT Sans"/>
                <a:sym typeface="PT Sans"/>
              </a:rPr>
              <a:t>Location</a:t>
            </a:r>
            <a:endParaRPr sz="1600">
              <a:latin typeface="PT Sans"/>
              <a:ea typeface="PT Sans"/>
              <a:cs typeface="PT Sans"/>
              <a:sym typeface="PT Sans"/>
            </a:endParaRPr>
          </a:p>
          <a:p>
            <a:pPr indent="0" lvl="0" marL="0" rtl="0" algn="l">
              <a:spcBef>
                <a:spcPts val="0"/>
              </a:spcBef>
              <a:spcAft>
                <a:spcPts val="0"/>
              </a:spcAft>
              <a:buNone/>
            </a:pPr>
            <a:r>
              <a:t/>
            </a:r>
            <a:endParaRPr sz="1600">
              <a:latin typeface="PT Sans"/>
              <a:ea typeface="PT Sans"/>
              <a:cs typeface="PT Sans"/>
              <a:sym typeface="PT Sans"/>
            </a:endParaRPr>
          </a:p>
          <a:p>
            <a:pPr indent="0" lvl="0" marL="0" rtl="0" algn="l">
              <a:spcBef>
                <a:spcPts val="0"/>
              </a:spcBef>
              <a:spcAft>
                <a:spcPts val="0"/>
              </a:spcAft>
              <a:buNone/>
            </a:pPr>
            <a:r>
              <a:rPr b="1" lang="en" sz="1600">
                <a:latin typeface="PT Sans"/>
                <a:ea typeface="PT Sans"/>
                <a:cs typeface="PT Sans"/>
                <a:sym typeface="PT Sans"/>
              </a:rPr>
              <a:t>Station 5:</a:t>
            </a:r>
            <a:r>
              <a:rPr lang="en" sz="1600">
                <a:latin typeface="PT Sans"/>
                <a:ea typeface="PT Sans"/>
                <a:cs typeface="PT Sans"/>
                <a:sym typeface="PT Sans"/>
              </a:rPr>
              <a:t> Contemporary Existence/ Assimilation</a:t>
            </a:r>
            <a:endParaRPr sz="1600">
              <a:latin typeface="PT Sans"/>
              <a:ea typeface="PT Sans"/>
              <a:cs typeface="PT Sans"/>
              <a:sym typeface="PT Sans"/>
            </a:endParaRPr>
          </a:p>
          <a:p>
            <a:pPr indent="0" lvl="0" marL="0" rtl="0" algn="l">
              <a:spcBef>
                <a:spcPts val="0"/>
              </a:spcBef>
              <a:spcAft>
                <a:spcPts val="0"/>
              </a:spcAft>
              <a:buNone/>
            </a:pPr>
            <a:r>
              <a:t/>
            </a:r>
            <a:endParaRPr sz="20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