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-bold.fntdata"/><Relationship Id="rId14" Type="http://schemas.openxmlformats.org/officeDocument/2006/relationships/font" Target="fonts/PTSans-regular.fntdata"/><Relationship Id="rId17" Type="http://schemas.openxmlformats.org/officeDocument/2006/relationships/font" Target="fonts/PTSans-boldItalic.fntdata"/><Relationship Id="rId16" Type="http://schemas.openxmlformats.org/officeDocument/2006/relationships/font" Target="fonts/PT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57ea8a12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d57ea8a12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57ea8a159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57ea8a159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57ea8a1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57ea8a1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57ea8a15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57ea8a15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cff5179b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cff5179b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b9cdaa2c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b9cdaa2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4e763e04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4e763e04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6ac6608c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6ac6608c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2100" y="4214975"/>
            <a:ext cx="1705700" cy="699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2"/>
          <p:cNvCxnSpPr/>
          <p:nvPr/>
        </p:nvCxnSpPr>
        <p:spPr>
          <a:xfrm>
            <a:off x="-176025" y="78225"/>
            <a:ext cx="9407100" cy="0"/>
          </a:xfrm>
          <a:prstGeom prst="straightConnector1">
            <a:avLst/>
          </a:prstGeom>
          <a:noFill/>
          <a:ln cap="flat" cmpd="sng" w="114300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" name="Google Shape;15;p2"/>
          <p:cNvCxnSpPr/>
          <p:nvPr/>
        </p:nvCxnSpPr>
        <p:spPr>
          <a:xfrm>
            <a:off x="-131550" y="5041675"/>
            <a:ext cx="9407100" cy="0"/>
          </a:xfrm>
          <a:prstGeom prst="straightConnector1">
            <a:avLst/>
          </a:prstGeom>
          <a:noFill/>
          <a:ln cap="flat" cmpd="sng" w="114300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Google Shape;7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2100" y="4214975"/>
            <a:ext cx="1705700" cy="699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8;p1"/>
          <p:cNvCxnSpPr/>
          <p:nvPr/>
        </p:nvCxnSpPr>
        <p:spPr>
          <a:xfrm>
            <a:off x="-176025" y="78225"/>
            <a:ext cx="9407100" cy="0"/>
          </a:xfrm>
          <a:prstGeom prst="straightConnector1">
            <a:avLst/>
          </a:prstGeom>
          <a:noFill/>
          <a:ln cap="flat" cmpd="sng" w="114300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" name="Google Shape;9;p1"/>
          <p:cNvCxnSpPr/>
          <p:nvPr/>
        </p:nvCxnSpPr>
        <p:spPr>
          <a:xfrm>
            <a:off x="-131550" y="5041675"/>
            <a:ext cx="9407100" cy="0"/>
          </a:xfrm>
          <a:prstGeom prst="straightConnector1">
            <a:avLst/>
          </a:prstGeom>
          <a:noFill/>
          <a:ln cap="flat" cmpd="sng" w="114300">
            <a:solidFill>
              <a:srgbClr val="99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311700" y="151850"/>
            <a:ext cx="8520600" cy="121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From Erasure to Revitalization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1448775"/>
            <a:ext cx="8520600" cy="20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Essential Questions:</a:t>
            </a:r>
            <a:endParaRPr sz="20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556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ans"/>
              <a:buAutoNum type="arabicPeriod"/>
            </a:pPr>
            <a:r>
              <a:rPr lang="en" sz="20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How does </a:t>
            </a:r>
            <a:r>
              <a:rPr lang="en" sz="2000" u="sng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erasure </a:t>
            </a:r>
            <a:r>
              <a:rPr lang="en" sz="20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impact</a:t>
            </a:r>
            <a:r>
              <a:rPr lang="en" sz="20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communities?</a:t>
            </a:r>
            <a:endParaRPr sz="20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556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ans"/>
              <a:buAutoNum type="arabicPeriod"/>
            </a:pPr>
            <a:r>
              <a:rPr lang="en" sz="20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Who should tell our stories, and why does it matter?</a:t>
            </a:r>
            <a:endParaRPr sz="20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Lesson 7</a:t>
            </a: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: Cultural Visibility Project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391700" y="200950"/>
            <a:ext cx="4752300" cy="6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Warm Up:</a:t>
            </a:r>
            <a:r>
              <a:rPr b="1" lang="en" sz="3600">
                <a:latin typeface="PT Sans"/>
                <a:ea typeface="PT Sans"/>
                <a:cs typeface="PT Sans"/>
                <a:sym typeface="PT Sans"/>
              </a:rPr>
              <a:t> </a:t>
            </a:r>
            <a:endParaRPr sz="2000"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00950"/>
            <a:ext cx="4606475" cy="46151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5943275" y="958450"/>
            <a:ext cx="2360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Complete the identity wheel using the template provided. 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158175"/>
            <a:ext cx="8520600" cy="72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Vocabulary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565050" y="863550"/>
            <a:ext cx="8013900" cy="31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Reclaim: </a:t>
            </a:r>
            <a:r>
              <a:rPr lang="en" sz="1600">
                <a:solidFill>
                  <a:srgbClr val="202124"/>
                </a:solidFill>
                <a:highlight>
                  <a:srgbClr val="FFFFFF"/>
                </a:highlight>
                <a:latin typeface="PT Sans"/>
                <a:ea typeface="PT Sans"/>
                <a:cs typeface="PT Sans"/>
                <a:sym typeface="PT Sans"/>
              </a:rPr>
              <a:t>retrieve or recover (something previously lost, given, or paid); obtain the 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202124"/>
                </a:solidFill>
                <a:highlight>
                  <a:srgbClr val="FFFFFF"/>
                </a:highlight>
                <a:latin typeface="PT Sans"/>
                <a:ea typeface="PT Sans"/>
                <a:cs typeface="PT Sans"/>
                <a:sym typeface="PT Sans"/>
              </a:rPr>
              <a:t>return of.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Resilience:</a:t>
            </a: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rgbClr val="202124"/>
                </a:solidFill>
                <a:highlight>
                  <a:srgbClr val="FFFFFF"/>
                </a:highlight>
                <a:latin typeface="PT Sans"/>
                <a:ea typeface="PT Sans"/>
                <a:cs typeface="PT Sans"/>
                <a:sym typeface="PT Sans"/>
              </a:rPr>
              <a:t>the capacity to recover quickly from difficulties; toughness.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Revitalize:</a:t>
            </a: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rgbClr val="202124"/>
                </a:solidFill>
                <a:highlight>
                  <a:srgbClr val="FFFFFF"/>
                </a:highlight>
                <a:latin typeface="PT Sans"/>
                <a:ea typeface="PT Sans"/>
                <a:cs typeface="PT Sans"/>
                <a:sym typeface="PT Sans"/>
              </a:rPr>
              <a:t>imbue (something) with new life and vitality.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Cultural Visibility Project 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Step 1: Choosing your Focus 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Step 2: Personal Culture Data Collection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Step 3: Data Sorting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Step 4: Data Analysis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Step 5: Visibility Examples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Step 6: Self Reflection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4460250" y="1152475"/>
            <a:ext cx="3644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T Sans"/>
                <a:ea typeface="PT Sans"/>
                <a:cs typeface="PT Sans"/>
                <a:sym typeface="PT Sans"/>
              </a:rPr>
              <a:t>During this project, you will assess the amount of cultural visibility your community experiences, and determine ways to enhance that visibility. </a:t>
            </a:r>
            <a:endParaRPr sz="1600"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Project Share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87425"/>
            <a:ext cx="8520600" cy="61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Wrap Up: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851100" y="1041400"/>
            <a:ext cx="744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923800" y="1041400"/>
            <a:ext cx="7292400" cy="15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 a class, discuss the essential questions explored in this unit: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is erasure and how does it impact communities?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Why is it important for communities to tell their own stories?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1503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931A25"/>
                </a:solidFill>
                <a:latin typeface="PT Sans"/>
                <a:ea typeface="PT Sans"/>
                <a:cs typeface="PT Sans"/>
                <a:sym typeface="PT Sans"/>
              </a:rPr>
              <a:t>Sources</a:t>
            </a:r>
            <a:endParaRPr b="1" sz="2800">
              <a:solidFill>
                <a:srgbClr val="931A25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311700" y="772650"/>
            <a:ext cx="8520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Slide 4: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PT Sans"/>
                <a:ea typeface="PT Sans"/>
                <a:cs typeface="PT Sans"/>
                <a:sym typeface="PT Sans"/>
              </a:rPr>
              <a:t>Identity Wheel, Cultural Tree,</a:t>
            </a:r>
            <a:r>
              <a:rPr lang="en">
                <a:latin typeface="PT Sans"/>
                <a:ea typeface="PT Sans"/>
                <a:cs typeface="PT Sans"/>
                <a:sym typeface="PT Sans"/>
              </a:rPr>
              <a:t> Redbud Resource Group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1073225" y="4547775"/>
            <a:ext cx="477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A Redbud Resource Group and CIMCC Collaboration 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9825" y="4273050"/>
            <a:ext cx="1486625" cy="67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