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PT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TSans-bold.fntdata"/><Relationship Id="rId14" Type="http://schemas.openxmlformats.org/officeDocument/2006/relationships/font" Target="fonts/PTSans-regular.fntdata"/><Relationship Id="rId17" Type="http://schemas.openxmlformats.org/officeDocument/2006/relationships/font" Target="fonts/PTSans-boldItalic.fntdata"/><Relationship Id="rId16" Type="http://schemas.openxmlformats.org/officeDocument/2006/relationships/font" Target="fonts/PT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d57ea8a126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d57ea8a126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d57ea8a159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d57ea8a159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57ea8a15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57ea8a15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d57ea8a159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d57ea8a159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cff5179b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dcff5179b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db9cdaa2c1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db9cdaa2c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4e763e047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d4e763e047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d6ac6608ce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d6ac6608ce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" name="Google Shape;12;p2"/>
          <p:cNvSpPr txBox="1"/>
          <p:nvPr/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62100" y="4214975"/>
            <a:ext cx="1705700" cy="6999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Google Shape;14;p2"/>
          <p:cNvCxnSpPr/>
          <p:nvPr/>
        </p:nvCxnSpPr>
        <p:spPr>
          <a:xfrm>
            <a:off x="-176025" y="78225"/>
            <a:ext cx="9407100" cy="0"/>
          </a:xfrm>
          <a:prstGeom prst="straightConnector1">
            <a:avLst/>
          </a:prstGeom>
          <a:noFill/>
          <a:ln cap="flat" cmpd="sng" w="114300">
            <a:solidFill>
              <a:srgbClr val="99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" name="Google Shape;15;p2"/>
          <p:cNvCxnSpPr/>
          <p:nvPr/>
        </p:nvCxnSpPr>
        <p:spPr>
          <a:xfrm>
            <a:off x="-131550" y="5041675"/>
            <a:ext cx="9407100" cy="0"/>
          </a:xfrm>
          <a:prstGeom prst="straightConnector1">
            <a:avLst/>
          </a:prstGeom>
          <a:noFill/>
          <a:ln cap="flat" cmpd="sng" w="114300">
            <a:solidFill>
              <a:srgbClr val="99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9pPr>
          </a:lstStyle>
          <a:p>
            <a:r>
              <a:t>xx%</a:t>
            </a:r>
          </a:p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" name="Google Shape;7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7362100" y="4214975"/>
            <a:ext cx="1705700" cy="6999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Google Shape;8;p1"/>
          <p:cNvCxnSpPr/>
          <p:nvPr/>
        </p:nvCxnSpPr>
        <p:spPr>
          <a:xfrm>
            <a:off x="-176025" y="78225"/>
            <a:ext cx="9407100" cy="0"/>
          </a:xfrm>
          <a:prstGeom prst="straightConnector1">
            <a:avLst/>
          </a:prstGeom>
          <a:noFill/>
          <a:ln cap="flat" cmpd="sng" w="114300">
            <a:solidFill>
              <a:srgbClr val="99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" name="Google Shape;9;p1"/>
          <p:cNvCxnSpPr/>
          <p:nvPr/>
        </p:nvCxnSpPr>
        <p:spPr>
          <a:xfrm>
            <a:off x="-131550" y="5041675"/>
            <a:ext cx="9407100" cy="0"/>
          </a:xfrm>
          <a:prstGeom prst="straightConnector1">
            <a:avLst/>
          </a:prstGeom>
          <a:noFill/>
          <a:ln cap="flat" cmpd="sng" w="114300">
            <a:solidFill>
              <a:srgbClr val="99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>
            <p:ph type="title"/>
          </p:nvPr>
        </p:nvSpPr>
        <p:spPr>
          <a:xfrm>
            <a:off x="311700" y="151850"/>
            <a:ext cx="8520600" cy="121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931A25"/>
                </a:solidFill>
                <a:latin typeface="PT Sans"/>
                <a:ea typeface="PT Sans"/>
                <a:cs typeface="PT Sans"/>
                <a:sym typeface="PT Sans"/>
              </a:rPr>
              <a:t>From Erasure to Revitalization</a:t>
            </a:r>
            <a:endParaRPr b="1" sz="2800">
              <a:solidFill>
                <a:srgbClr val="931A25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8" name="Google Shape;58;p13"/>
          <p:cNvSpPr txBox="1"/>
          <p:nvPr>
            <p:ph type="title"/>
          </p:nvPr>
        </p:nvSpPr>
        <p:spPr>
          <a:xfrm>
            <a:off x="311700" y="1448775"/>
            <a:ext cx="8520600" cy="207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Essential Questions:</a:t>
            </a:r>
            <a:endParaRPr sz="20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556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T Sans"/>
              <a:buAutoNum type="arabicPeriod"/>
            </a:pPr>
            <a:r>
              <a:rPr lang="en" sz="20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How does </a:t>
            </a:r>
            <a:r>
              <a:rPr lang="en" sz="2000" u="sng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erasure </a:t>
            </a:r>
            <a:r>
              <a:rPr lang="en" sz="20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impact</a:t>
            </a:r>
            <a:r>
              <a:rPr lang="en" sz="20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communities?</a:t>
            </a:r>
            <a:endParaRPr sz="20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556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T Sans"/>
              <a:buAutoNum type="arabicPeriod"/>
            </a:pPr>
            <a:r>
              <a:rPr lang="en" sz="20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Who should tell our stories, and why does it matter?</a:t>
            </a:r>
            <a:endParaRPr sz="20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931A25"/>
                </a:solidFill>
                <a:latin typeface="PT Sans"/>
                <a:ea typeface="PT Sans"/>
                <a:cs typeface="PT Sans"/>
                <a:sym typeface="PT Sans"/>
              </a:rPr>
              <a:t>Lesson 7</a:t>
            </a:r>
            <a:r>
              <a:rPr b="1" lang="en" sz="2800">
                <a:solidFill>
                  <a:srgbClr val="931A25"/>
                </a:solidFill>
                <a:latin typeface="PT Sans"/>
                <a:ea typeface="PT Sans"/>
                <a:cs typeface="PT Sans"/>
                <a:sym typeface="PT Sans"/>
              </a:rPr>
              <a:t>: Cultural Visibility Project</a:t>
            </a:r>
            <a:endParaRPr b="1" sz="2800">
              <a:solidFill>
                <a:srgbClr val="931A25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4391700" y="200950"/>
            <a:ext cx="4752300" cy="69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931A25"/>
                </a:solidFill>
                <a:latin typeface="PT Sans"/>
                <a:ea typeface="PT Sans"/>
                <a:cs typeface="PT Sans"/>
                <a:sym typeface="PT Sans"/>
              </a:rPr>
              <a:t>Warm Up:</a:t>
            </a:r>
            <a:r>
              <a:rPr b="1" lang="en" sz="3600">
                <a:latin typeface="PT Sans"/>
                <a:ea typeface="PT Sans"/>
                <a:cs typeface="PT Sans"/>
                <a:sym typeface="PT Sans"/>
              </a:rPr>
              <a:t> </a:t>
            </a:r>
            <a:endParaRPr sz="2000"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00950"/>
            <a:ext cx="4606475" cy="4615124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5943275" y="958450"/>
            <a:ext cx="2360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PT Sans"/>
                <a:ea typeface="PT Sans"/>
                <a:cs typeface="PT Sans"/>
                <a:sym typeface="PT Sans"/>
              </a:rPr>
              <a:t>Complete the identity wheel using the template provided. </a:t>
            </a:r>
            <a:endParaRPr sz="1600"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158175"/>
            <a:ext cx="8520600" cy="72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931A25"/>
                </a:solidFill>
                <a:latin typeface="PT Sans"/>
                <a:ea typeface="PT Sans"/>
                <a:cs typeface="PT Sans"/>
                <a:sym typeface="PT Sans"/>
              </a:rPr>
              <a:t>Vocabulary</a:t>
            </a:r>
            <a:endParaRPr b="1" sz="2800">
              <a:solidFill>
                <a:srgbClr val="931A25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565050" y="863550"/>
            <a:ext cx="8013900" cy="31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Reclaim: </a:t>
            </a:r>
            <a:r>
              <a:rPr lang="en" sz="1600">
                <a:solidFill>
                  <a:srgbClr val="202124"/>
                </a:solidFill>
                <a:highlight>
                  <a:srgbClr val="FFFFFF"/>
                </a:highlight>
                <a:latin typeface="PT Sans"/>
                <a:ea typeface="PT Sans"/>
                <a:cs typeface="PT Sans"/>
                <a:sym typeface="PT Sans"/>
              </a:rPr>
              <a:t>retrieve or recover (something previously lost, given, or paid); obtain the </a:t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202124"/>
                </a:solidFill>
                <a:highlight>
                  <a:srgbClr val="FFFFFF"/>
                </a:highlight>
                <a:latin typeface="PT Sans"/>
                <a:ea typeface="PT Sans"/>
                <a:cs typeface="PT Sans"/>
                <a:sym typeface="PT Sans"/>
              </a:rPr>
              <a:t>return of.</a:t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Resilience:</a:t>
            </a:r>
            <a:r>
              <a:rPr lang="en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" sz="1600">
                <a:solidFill>
                  <a:srgbClr val="202124"/>
                </a:solidFill>
                <a:highlight>
                  <a:srgbClr val="FFFFFF"/>
                </a:highlight>
                <a:latin typeface="PT Sans"/>
                <a:ea typeface="PT Sans"/>
                <a:cs typeface="PT Sans"/>
                <a:sym typeface="PT Sans"/>
              </a:rPr>
              <a:t>the capacity to recover quickly from difficulties; toughness.</a:t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Revitalize:</a:t>
            </a:r>
            <a:r>
              <a:rPr lang="en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" sz="1600">
                <a:solidFill>
                  <a:srgbClr val="202124"/>
                </a:solidFill>
                <a:highlight>
                  <a:srgbClr val="FFFFFF"/>
                </a:highlight>
                <a:latin typeface="PT Sans"/>
                <a:ea typeface="PT Sans"/>
                <a:cs typeface="PT Sans"/>
                <a:sym typeface="PT Sans"/>
              </a:rPr>
              <a:t>imbue (something) with new life and vitality.</a:t>
            </a:r>
            <a:endParaRPr sz="1600">
              <a:solidFill>
                <a:srgbClr val="202124"/>
              </a:solidFill>
              <a:highlight>
                <a:srgbClr val="FFFFFF"/>
              </a:highlight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931A25"/>
                </a:solidFill>
                <a:latin typeface="PT Sans"/>
                <a:ea typeface="PT Sans"/>
                <a:cs typeface="PT Sans"/>
                <a:sym typeface="PT Sans"/>
              </a:rPr>
              <a:t>Cultural Visibility Project </a:t>
            </a:r>
            <a:endParaRPr b="1" sz="2800">
              <a:solidFill>
                <a:srgbClr val="931A25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PT Sans"/>
                <a:ea typeface="PT Sans"/>
                <a:cs typeface="PT Sans"/>
                <a:sym typeface="PT Sans"/>
              </a:rPr>
              <a:t>Step 1: Choosing your Focus </a:t>
            </a:r>
            <a:endParaRPr sz="16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Step 2: Personal Culture Data Collection</a:t>
            </a: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PT Sans"/>
                <a:ea typeface="PT Sans"/>
                <a:cs typeface="PT Sans"/>
                <a:sym typeface="PT Sans"/>
              </a:rPr>
              <a:t>Step 3: Data Sorting</a:t>
            </a:r>
            <a:endParaRPr sz="16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PT Sans"/>
                <a:ea typeface="PT Sans"/>
                <a:cs typeface="PT Sans"/>
                <a:sym typeface="PT Sans"/>
              </a:rPr>
              <a:t>Step 4: Data Analysis</a:t>
            </a:r>
            <a:endParaRPr sz="16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PT Sans"/>
                <a:ea typeface="PT Sans"/>
                <a:cs typeface="PT Sans"/>
                <a:sym typeface="PT Sans"/>
              </a:rPr>
              <a:t>Step 5: Visibility Examples</a:t>
            </a:r>
            <a:endParaRPr sz="16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PT Sans"/>
                <a:ea typeface="PT Sans"/>
                <a:cs typeface="PT Sans"/>
                <a:sym typeface="PT Sans"/>
              </a:rPr>
              <a:t>Step 6: Self Reflection</a:t>
            </a:r>
            <a:endParaRPr sz="16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/>
        </p:nvSpPr>
        <p:spPr>
          <a:xfrm>
            <a:off x="4460250" y="1152475"/>
            <a:ext cx="36447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PT Sans"/>
                <a:ea typeface="PT Sans"/>
                <a:cs typeface="PT Sans"/>
                <a:sym typeface="PT Sans"/>
              </a:rPr>
              <a:t>During this project, you will assess the amount of cultural visibility your community experiences, and determine ways to enhance that visibility. </a:t>
            </a:r>
            <a:endParaRPr sz="1600"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931A25"/>
                </a:solidFill>
                <a:latin typeface="PT Sans"/>
                <a:ea typeface="PT Sans"/>
                <a:cs typeface="PT Sans"/>
                <a:sym typeface="PT Sans"/>
              </a:rPr>
              <a:t>Project Share</a:t>
            </a:r>
            <a:endParaRPr b="1" sz="2800">
              <a:solidFill>
                <a:srgbClr val="931A25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287425"/>
            <a:ext cx="8520600" cy="61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931A25"/>
                </a:solidFill>
                <a:latin typeface="PT Sans"/>
                <a:ea typeface="PT Sans"/>
                <a:cs typeface="PT Sans"/>
                <a:sym typeface="PT Sans"/>
              </a:rPr>
              <a:t>Wrap Up:</a:t>
            </a:r>
            <a:endParaRPr b="1" sz="2800">
              <a:solidFill>
                <a:srgbClr val="931A25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4" name="Google Shape;94;p19"/>
          <p:cNvSpPr txBox="1"/>
          <p:nvPr/>
        </p:nvSpPr>
        <p:spPr>
          <a:xfrm>
            <a:off x="851100" y="1041400"/>
            <a:ext cx="74418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5" name="Google Shape;95;p19"/>
          <p:cNvSpPr txBox="1"/>
          <p:nvPr/>
        </p:nvSpPr>
        <p:spPr>
          <a:xfrm>
            <a:off x="923800" y="1041400"/>
            <a:ext cx="7292400" cy="15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As a class, discuss the essential questions explored in this unit:</a:t>
            </a: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is erasure and how does it impact communities?</a:t>
            </a: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Why is it important for communities to tell their own stories?</a:t>
            </a: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150325"/>
            <a:ext cx="85206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931A25"/>
                </a:solidFill>
                <a:latin typeface="PT Sans"/>
                <a:ea typeface="PT Sans"/>
                <a:cs typeface="PT Sans"/>
                <a:sym typeface="PT Sans"/>
              </a:rPr>
              <a:t>Sources</a:t>
            </a:r>
            <a:endParaRPr b="1" sz="2800">
              <a:solidFill>
                <a:srgbClr val="931A25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1" name="Google Shape;101;p20"/>
          <p:cNvSpPr txBox="1"/>
          <p:nvPr/>
        </p:nvSpPr>
        <p:spPr>
          <a:xfrm>
            <a:off x="311700" y="772650"/>
            <a:ext cx="8520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Slide 4: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PT Sans"/>
                <a:ea typeface="PT Sans"/>
                <a:cs typeface="PT Sans"/>
                <a:sym typeface="PT Sans"/>
              </a:rPr>
              <a:t>Identity Wheel, Cultural Tree,</a:t>
            </a:r>
            <a:r>
              <a:rPr lang="en">
                <a:latin typeface="PT Sans"/>
                <a:ea typeface="PT Sans"/>
                <a:cs typeface="PT Sans"/>
                <a:sym typeface="PT Sans"/>
              </a:rPr>
              <a:t> Redbud Resource Group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2" name="Google Shape;102;p20"/>
          <p:cNvSpPr txBox="1"/>
          <p:nvPr/>
        </p:nvSpPr>
        <p:spPr>
          <a:xfrm>
            <a:off x="1073225" y="4547775"/>
            <a:ext cx="477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A Redbud Resource Group and CIMCC Collaboration </a:t>
            </a:r>
            <a:endParaRPr/>
          </a:p>
        </p:txBody>
      </p:sp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49825" y="4273050"/>
            <a:ext cx="1486625" cy="67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