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Montserrat"/>
      <p:regular r:id="rId18"/>
      <p:bold r:id="rId19"/>
      <p:italic r:id="rId20"/>
      <p:boldItalic r:id="rId21"/>
    </p:embeddedFont>
    <p:embeddedFont>
      <p:font typeface="PT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PTSans-regular.fntdata"/><Relationship Id="rId21" Type="http://schemas.openxmlformats.org/officeDocument/2006/relationships/font" Target="fonts/Montserrat-boldItalic.fntdata"/><Relationship Id="rId24" Type="http://schemas.openxmlformats.org/officeDocument/2006/relationships/font" Target="fonts/PTSans-italic.fntdata"/><Relationship Id="rId23" Type="http://schemas.openxmlformats.org/officeDocument/2006/relationships/font" Target="fonts/PT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T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d57ea8a12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d57ea8a12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4e763e04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4e763e04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02309e5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02309e5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6ac6608c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d6ac6608c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57ea8a15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57ea8a15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57ea8a15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57ea8a15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57ea8a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57ea8a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9c6b927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9c6b927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ab428e4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ab428e4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e350375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e350375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6ac6608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d6ac6608c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ab428e4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ab428e4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311708" y="744575"/>
            <a:ext cx="8520600" cy="20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blip>
          <a:stretch>
            <a:fillRect/>
          </a:stretch>
        </p:blipFill>
        <p:spPr>
          <a:xfrm>
            <a:off x="7362100" y="4214975"/>
            <a:ext cx="1705700" cy="699925"/>
          </a:xfrm>
          <a:prstGeom prst="rect">
            <a:avLst/>
          </a:prstGeom>
          <a:noFill/>
          <a:ln>
            <a:noFill/>
          </a:ln>
        </p:spPr>
      </p:pic>
      <p:cxnSp>
        <p:nvCxnSpPr>
          <p:cNvPr id="14" name="Google Shape;14;p2"/>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15" name="Google Shape;15;p2"/>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41" name="Google Shape;41;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1">
            <a:alphaModFix/>
          </a:blip>
          <a:stretch>
            <a:fillRect/>
          </a:stretch>
        </p:blipFill>
        <p:spPr>
          <a:xfrm>
            <a:off x="7362100" y="4214975"/>
            <a:ext cx="1705700" cy="699925"/>
          </a:xfrm>
          <a:prstGeom prst="rect">
            <a:avLst/>
          </a:prstGeom>
          <a:noFill/>
          <a:ln>
            <a:noFill/>
          </a:ln>
        </p:spPr>
      </p:pic>
      <p:cxnSp>
        <p:nvCxnSpPr>
          <p:cNvPr id="8" name="Google Shape;8;p1"/>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9" name="Google Shape;9;p1"/>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corestandards.org/ELA-Literacy/RI/9-10/7/" TargetMode="External"/><Relationship Id="rId4" Type="http://schemas.openxmlformats.org/officeDocument/2006/relationships/hyperlink" Target="http://www.corestandards.org/ELA-Literacy/RH/9-10/6/" TargetMode="External"/><Relationship Id="rId5" Type="http://schemas.openxmlformats.org/officeDocument/2006/relationships/hyperlink" Target="http://www.corestandards.org/ELA-Literacy/RH/9-10/2/" TargetMode="External"/></Relationships>
</file>

<file path=ppt/slides/_rels/slide12.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www.theatlantic.com/podcasts/archive/2021/04/national-parks-native-americans/618574/?preview=nt6XmOPb2Hxv5v6NBAbyAWTG4c0"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rcUEUPfkONw" TargetMode="External"/><Relationship Id="rId4" Type="http://schemas.openxmlformats.org/officeDocument/2006/relationships/hyperlink" Target="https://www.youtube.com/watch?v=rcUEUPfkONw" TargetMode="External"/><Relationship Id="rId9" Type="http://schemas.openxmlformats.org/officeDocument/2006/relationships/hyperlink" Target="https://www.theatlantic.com/podcasts/archive/2021/04/national-parks-native-americans/618574/?preview=nt6XmOPb2Hxv5v6NBAbyAWTG4c0" TargetMode="External"/><Relationship Id="rId5" Type="http://schemas.openxmlformats.org/officeDocument/2006/relationships/hyperlink" Target="https://www.youtube.com/watch?v=hdfV-clnLpQ" TargetMode="External"/><Relationship Id="rId6" Type="http://schemas.openxmlformats.org/officeDocument/2006/relationships/hyperlink" Target="https://www.youtube.com/watch?v=hdfV-clnLpQ" TargetMode="External"/><Relationship Id="rId7" Type="http://schemas.openxmlformats.org/officeDocument/2006/relationships/hyperlink" Target="https://www.theatlantic.com/magazine/archive/2021/05/return-the-national-parks-to-the-tribes/618395/" TargetMode="External"/><Relationship Id="rId8" Type="http://schemas.openxmlformats.org/officeDocument/2006/relationships/hyperlink" Target="https://www.theatlantic.com/magazine/archive/2021/05/return-the-national-parks-to-the-tribes/61839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youtube.com/watch?v=rcUEUPfkONw" TargetMode="External"/><Relationship Id="rId4" Type="http://schemas.openxmlformats.org/officeDocument/2006/relationships/hyperlink" Target="https://www.youtube.com/watch?v=hdfV-clnLp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theatlantic.com/magazine/archive/2021/05/return-the-national-parks-to-the-tribes/618395/" TargetMode="External"/><Relationship Id="rId4" Type="http://schemas.openxmlformats.org/officeDocument/2006/relationships/hyperlink" Target="https://www.theatlantic.com/podcasts/archive/2021/04/national-parks-native-americans/618574/?preview=nt6XmOPb2Hxv5v6NBAbyAWTG4c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title"/>
          </p:nvPr>
        </p:nvSpPr>
        <p:spPr>
          <a:xfrm>
            <a:off x="311700" y="151850"/>
            <a:ext cx="85206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From Erasure to Revitalization</a:t>
            </a:r>
            <a:endParaRPr b="1" sz="2200">
              <a:solidFill>
                <a:srgbClr val="931A25"/>
              </a:solidFill>
              <a:latin typeface="PT Sans"/>
              <a:ea typeface="PT Sans"/>
              <a:cs typeface="PT Sans"/>
              <a:sym typeface="PT Sans"/>
            </a:endParaRPr>
          </a:p>
        </p:txBody>
      </p:sp>
      <p:sp>
        <p:nvSpPr>
          <p:cNvPr id="58" name="Google Shape;58;p13"/>
          <p:cNvSpPr txBox="1"/>
          <p:nvPr>
            <p:ph type="title"/>
          </p:nvPr>
        </p:nvSpPr>
        <p:spPr>
          <a:xfrm>
            <a:off x="311700" y="1448775"/>
            <a:ext cx="8520600" cy="2075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PT Sans"/>
                <a:ea typeface="PT Sans"/>
                <a:cs typeface="PT Sans"/>
                <a:sym typeface="PT Sans"/>
              </a:rPr>
              <a:t>Essential Questions:</a:t>
            </a:r>
            <a:endParaRPr sz="2000">
              <a:solidFill>
                <a:schemeClr val="dk1"/>
              </a:solidFill>
              <a:latin typeface="PT Sans"/>
              <a:ea typeface="PT Sans"/>
              <a:cs typeface="PT Sans"/>
              <a:sym typeface="PT Sans"/>
            </a:endParaRPr>
          </a:p>
          <a:p>
            <a:pPr indent="0" lvl="0" marL="0" rtl="0" algn="ctr">
              <a:lnSpc>
                <a:spcPct val="115000"/>
              </a:lnSpc>
              <a:spcBef>
                <a:spcPts val="0"/>
              </a:spcBef>
              <a:spcAft>
                <a:spcPts val="0"/>
              </a:spcAft>
              <a:buNone/>
            </a:pPr>
            <a:r>
              <a:t/>
            </a:r>
            <a:endParaRPr sz="2000">
              <a:solidFill>
                <a:schemeClr val="dk1"/>
              </a:solidFill>
              <a:latin typeface="PT Sans"/>
              <a:ea typeface="PT Sans"/>
              <a:cs typeface="PT Sans"/>
              <a:sym typeface="PT Sans"/>
            </a:endParaRPr>
          </a:p>
          <a:p>
            <a:pPr indent="-355600" lvl="0" marL="457200" rtl="0" algn="ctr">
              <a:lnSpc>
                <a:spcPct val="115000"/>
              </a:lnSpc>
              <a:spcBef>
                <a:spcPts val="0"/>
              </a:spcBef>
              <a:spcAft>
                <a:spcPts val="0"/>
              </a:spcAft>
              <a:buClr>
                <a:schemeClr val="dk1"/>
              </a:buClr>
              <a:buSzPts val="2000"/>
              <a:buFont typeface="PT Sans"/>
              <a:buAutoNum type="arabicPeriod"/>
            </a:pPr>
            <a:r>
              <a:rPr lang="en" sz="2000">
                <a:solidFill>
                  <a:schemeClr val="dk1"/>
                </a:solidFill>
                <a:latin typeface="PT Sans"/>
                <a:ea typeface="PT Sans"/>
                <a:cs typeface="PT Sans"/>
                <a:sym typeface="PT Sans"/>
              </a:rPr>
              <a:t>How does </a:t>
            </a:r>
            <a:r>
              <a:rPr lang="en" sz="2000" u="sng">
                <a:solidFill>
                  <a:schemeClr val="dk1"/>
                </a:solidFill>
                <a:latin typeface="PT Sans"/>
                <a:ea typeface="PT Sans"/>
                <a:cs typeface="PT Sans"/>
                <a:sym typeface="PT Sans"/>
              </a:rPr>
              <a:t>erasure </a:t>
            </a:r>
            <a:r>
              <a:rPr lang="en" sz="2000">
                <a:solidFill>
                  <a:schemeClr val="dk1"/>
                </a:solidFill>
                <a:latin typeface="PT Sans"/>
                <a:ea typeface="PT Sans"/>
                <a:cs typeface="PT Sans"/>
                <a:sym typeface="PT Sans"/>
              </a:rPr>
              <a:t>impact</a:t>
            </a:r>
            <a:r>
              <a:rPr lang="en" sz="2000">
                <a:solidFill>
                  <a:schemeClr val="dk1"/>
                </a:solidFill>
                <a:latin typeface="PT Sans"/>
                <a:ea typeface="PT Sans"/>
                <a:cs typeface="PT Sans"/>
                <a:sym typeface="PT Sans"/>
              </a:rPr>
              <a:t> communities?</a:t>
            </a:r>
            <a:endParaRPr sz="2000">
              <a:solidFill>
                <a:schemeClr val="dk1"/>
              </a:solidFill>
              <a:latin typeface="PT Sans"/>
              <a:ea typeface="PT Sans"/>
              <a:cs typeface="PT Sans"/>
              <a:sym typeface="PT Sans"/>
            </a:endParaRPr>
          </a:p>
          <a:p>
            <a:pPr indent="-355600" lvl="0" marL="457200" rtl="0" algn="ctr">
              <a:lnSpc>
                <a:spcPct val="115000"/>
              </a:lnSpc>
              <a:spcBef>
                <a:spcPts val="0"/>
              </a:spcBef>
              <a:spcAft>
                <a:spcPts val="0"/>
              </a:spcAft>
              <a:buClr>
                <a:schemeClr val="dk1"/>
              </a:buClr>
              <a:buSzPts val="2000"/>
              <a:buFont typeface="PT Sans"/>
              <a:buAutoNum type="arabicPeriod"/>
            </a:pPr>
            <a:r>
              <a:rPr lang="en" sz="2000">
                <a:solidFill>
                  <a:schemeClr val="dk1"/>
                </a:solidFill>
                <a:latin typeface="PT Sans"/>
                <a:ea typeface="PT Sans"/>
                <a:cs typeface="PT Sans"/>
                <a:sym typeface="PT Sans"/>
              </a:rPr>
              <a:t>Who should tell our stories, and why does it matter?</a:t>
            </a:r>
            <a:endParaRPr sz="2000">
              <a:solidFill>
                <a:schemeClr val="dk1"/>
              </a:solidFill>
              <a:latin typeface="PT Sans"/>
              <a:ea typeface="PT Sans"/>
              <a:cs typeface="PT Sans"/>
              <a:sym typeface="PT Sans"/>
            </a:endParaRPr>
          </a:p>
          <a:p>
            <a:pPr indent="0" lvl="0" marL="0" rtl="0" algn="ctr">
              <a:spcBef>
                <a:spcPts val="0"/>
              </a:spcBef>
              <a:spcAft>
                <a:spcPts val="0"/>
              </a:spcAft>
              <a:buNone/>
            </a:pPr>
            <a:r>
              <a:t/>
            </a:r>
            <a:endParaRPr sz="2000">
              <a:latin typeface="PT Sans"/>
              <a:ea typeface="PT Sans"/>
              <a:cs typeface="PT Sans"/>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135025"/>
            <a:ext cx="8520600" cy="61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Wrap Up:</a:t>
            </a:r>
            <a:endParaRPr b="1" sz="2800">
              <a:solidFill>
                <a:srgbClr val="931A25"/>
              </a:solidFill>
              <a:latin typeface="PT Sans"/>
              <a:ea typeface="PT Sans"/>
              <a:cs typeface="PT Sans"/>
              <a:sym typeface="PT Sans"/>
            </a:endParaRPr>
          </a:p>
        </p:txBody>
      </p:sp>
      <p:sp>
        <p:nvSpPr>
          <p:cNvPr id="123" name="Google Shape;123;p22"/>
          <p:cNvSpPr txBox="1"/>
          <p:nvPr/>
        </p:nvSpPr>
        <p:spPr>
          <a:xfrm>
            <a:off x="851100" y="1041400"/>
            <a:ext cx="7441800" cy="1169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solidFill>
                  <a:schemeClr val="dk1"/>
                </a:solidFill>
                <a:latin typeface="PT Sans"/>
                <a:ea typeface="PT Sans"/>
                <a:cs typeface="PT Sans"/>
                <a:sym typeface="PT Sans"/>
              </a:rPr>
              <a:t>H</a:t>
            </a:r>
            <a:r>
              <a:rPr lang="en" sz="1600">
                <a:solidFill>
                  <a:schemeClr val="dk1"/>
                </a:solidFill>
                <a:latin typeface="PT Sans"/>
                <a:ea typeface="PT Sans"/>
                <a:cs typeface="PT Sans"/>
                <a:sym typeface="PT Sans"/>
              </a:rPr>
              <a:t>ow would returning land to Native communities support the health and visibility of the community? What challenges do you think might come up during the process of returning land to Natives? </a:t>
            </a:r>
            <a:endParaRPr sz="1600">
              <a:latin typeface="PT Sans"/>
              <a:ea typeface="PT Sans"/>
              <a:cs typeface="PT Sans"/>
              <a:sym typeface="P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13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Standards and Takeaways</a:t>
            </a:r>
            <a:endParaRPr b="1" sz="2200">
              <a:solidFill>
                <a:srgbClr val="931A25"/>
              </a:solidFill>
              <a:latin typeface="PT Sans"/>
              <a:ea typeface="PT Sans"/>
              <a:cs typeface="PT Sans"/>
              <a:sym typeface="PT Sans"/>
            </a:endParaRPr>
          </a:p>
        </p:txBody>
      </p:sp>
      <p:sp>
        <p:nvSpPr>
          <p:cNvPr id="129" name="Google Shape;129;p23"/>
          <p:cNvSpPr txBox="1"/>
          <p:nvPr>
            <p:ph idx="1" type="body"/>
          </p:nvPr>
        </p:nvSpPr>
        <p:spPr>
          <a:xfrm>
            <a:off x="311700" y="1204525"/>
            <a:ext cx="3636000" cy="33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T Sans"/>
                <a:ea typeface="PT Sans"/>
                <a:cs typeface="PT Sans"/>
                <a:sym typeface="PT Sans"/>
              </a:rPr>
              <a:t>Common Core:</a:t>
            </a:r>
            <a:endParaRPr b="1" sz="1000">
              <a:latin typeface="PT Sans"/>
              <a:ea typeface="PT Sans"/>
              <a:cs typeface="PT Sans"/>
              <a:sym typeface="PT Sans"/>
            </a:endParaRPr>
          </a:p>
          <a:p>
            <a:pPr indent="0" lvl="0" marL="0" rtl="0" algn="l">
              <a:spcBef>
                <a:spcPts val="0"/>
              </a:spcBef>
              <a:spcAft>
                <a:spcPts val="0"/>
              </a:spcAft>
              <a:buNone/>
            </a:pPr>
            <a:r>
              <a:t/>
            </a:r>
            <a:endParaRPr b="1" sz="1000">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000">
                <a:solidFill>
                  <a:srgbClr val="373737"/>
                </a:solidFill>
                <a:uFill>
                  <a:noFill/>
                </a:uFill>
                <a:latin typeface="PT Sans"/>
                <a:ea typeface="PT Sans"/>
                <a:cs typeface="PT Sans"/>
                <a:sym typeface="PT Sans"/>
                <a:hlinkClick r:id="rId3">
                  <a:extLst>
                    <a:ext uri="{A12FA001-AC4F-418D-AE19-62706E023703}">
                      <ahyp:hlinkClr val="tx"/>
                    </a:ext>
                  </a:extLst>
                </a:hlinkClick>
              </a:rPr>
              <a:t>CCSS.ELA-LITERACY.RI.9-10.7</a:t>
            </a:r>
            <a:endParaRPr b="1" sz="1000">
              <a:solidFill>
                <a:srgbClr val="373737"/>
              </a:solidFill>
              <a:latin typeface="PT Sans"/>
              <a:ea typeface="PT Sans"/>
              <a:cs typeface="PT Sans"/>
              <a:sym typeface="PT Sans"/>
            </a:endParaRPr>
          </a:p>
          <a:p>
            <a:pPr indent="0" lvl="0" marL="0" rtl="0" algn="l">
              <a:lnSpc>
                <a:spcPct val="115000"/>
              </a:lnSpc>
              <a:spcBef>
                <a:spcPts val="0"/>
              </a:spcBef>
              <a:spcAft>
                <a:spcPts val="0"/>
              </a:spcAft>
              <a:buNone/>
            </a:pPr>
            <a:r>
              <a:rPr lang="en" sz="1000">
                <a:solidFill>
                  <a:srgbClr val="202020"/>
                </a:solidFill>
                <a:latin typeface="PT Sans"/>
                <a:ea typeface="PT Sans"/>
                <a:cs typeface="PT Sans"/>
                <a:sym typeface="PT Sans"/>
              </a:rPr>
              <a:t>Analyze various accounts of a subject told in different mediums (e.g., a person's life story in both print and multimedia), determining which details are emphasized in each account.</a:t>
            </a:r>
            <a:endParaRPr sz="1000">
              <a:solidFill>
                <a:srgbClr val="202020"/>
              </a:solidFill>
              <a:latin typeface="PT Sans"/>
              <a:ea typeface="PT Sans"/>
              <a:cs typeface="PT Sans"/>
              <a:sym typeface="PT Sans"/>
            </a:endParaRPr>
          </a:p>
          <a:p>
            <a:pPr indent="0" lvl="0" marL="0" rtl="0" algn="l">
              <a:lnSpc>
                <a:spcPct val="115000"/>
              </a:lnSpc>
              <a:spcBef>
                <a:spcPts val="0"/>
              </a:spcBef>
              <a:spcAft>
                <a:spcPts val="0"/>
              </a:spcAft>
              <a:buNone/>
            </a:pPr>
            <a:r>
              <a:t/>
            </a:r>
            <a:endParaRPr sz="1000">
              <a:solidFill>
                <a:srgbClr val="202020"/>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000">
                <a:solidFill>
                  <a:srgbClr val="373737"/>
                </a:solidFill>
                <a:uFill>
                  <a:noFill/>
                </a:uFill>
                <a:latin typeface="PT Sans"/>
                <a:ea typeface="PT Sans"/>
                <a:cs typeface="PT Sans"/>
                <a:sym typeface="PT Sans"/>
                <a:hlinkClick r:id="rId4">
                  <a:extLst>
                    <a:ext uri="{A12FA001-AC4F-418D-AE19-62706E023703}">
                      <ahyp:hlinkClr val="tx"/>
                    </a:ext>
                  </a:extLst>
                </a:hlinkClick>
              </a:rPr>
              <a:t>CCSS.ELA-LITERACY.RH.9-10.6</a:t>
            </a:r>
            <a:endParaRPr b="1" sz="1000">
              <a:solidFill>
                <a:srgbClr val="373737"/>
              </a:solidFill>
              <a:latin typeface="PT Sans"/>
              <a:ea typeface="PT Sans"/>
              <a:cs typeface="PT Sans"/>
              <a:sym typeface="PT Sans"/>
            </a:endParaRPr>
          </a:p>
          <a:p>
            <a:pPr indent="0" lvl="0" marL="0" rtl="0" algn="l">
              <a:lnSpc>
                <a:spcPct val="115000"/>
              </a:lnSpc>
              <a:spcBef>
                <a:spcPts val="0"/>
              </a:spcBef>
              <a:spcAft>
                <a:spcPts val="0"/>
              </a:spcAft>
              <a:buNone/>
            </a:pPr>
            <a:r>
              <a:rPr lang="en" sz="1000">
                <a:solidFill>
                  <a:srgbClr val="202020"/>
                </a:solidFill>
                <a:latin typeface="PT Sans"/>
                <a:ea typeface="PT Sans"/>
                <a:cs typeface="PT Sans"/>
                <a:sym typeface="PT Sans"/>
              </a:rPr>
              <a:t>Compare the point of view of two or more authors for how they treat the same or similar topics, including which details they include and emphasize in their respective accounts.</a:t>
            </a:r>
            <a:endParaRPr sz="1000">
              <a:solidFill>
                <a:srgbClr val="202020"/>
              </a:solidFill>
              <a:latin typeface="PT Sans"/>
              <a:ea typeface="PT Sans"/>
              <a:cs typeface="PT Sans"/>
              <a:sym typeface="PT Sans"/>
            </a:endParaRPr>
          </a:p>
          <a:p>
            <a:pPr indent="0" lvl="0" marL="0" rtl="0" algn="l">
              <a:lnSpc>
                <a:spcPct val="115000"/>
              </a:lnSpc>
              <a:spcBef>
                <a:spcPts val="0"/>
              </a:spcBef>
              <a:spcAft>
                <a:spcPts val="0"/>
              </a:spcAft>
              <a:buNone/>
            </a:pPr>
            <a:r>
              <a:t/>
            </a:r>
            <a:endParaRPr sz="1000">
              <a:solidFill>
                <a:srgbClr val="202020"/>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000">
                <a:solidFill>
                  <a:srgbClr val="373737"/>
                </a:solidFill>
                <a:uFill>
                  <a:noFill/>
                </a:uFill>
                <a:latin typeface="PT Sans"/>
                <a:ea typeface="PT Sans"/>
                <a:cs typeface="PT Sans"/>
                <a:sym typeface="PT Sans"/>
                <a:hlinkClick r:id="rId5">
                  <a:extLst>
                    <a:ext uri="{A12FA001-AC4F-418D-AE19-62706E023703}">
                      <ahyp:hlinkClr val="tx"/>
                    </a:ext>
                  </a:extLst>
                </a:hlinkClick>
              </a:rPr>
              <a:t>CCSS.ELA-LITERACY.RH.9-10.2</a:t>
            </a:r>
            <a:endParaRPr b="1" sz="1000">
              <a:solidFill>
                <a:srgbClr val="373737"/>
              </a:solidFill>
              <a:latin typeface="PT Sans"/>
              <a:ea typeface="PT Sans"/>
              <a:cs typeface="PT Sans"/>
              <a:sym typeface="PT Sans"/>
            </a:endParaRPr>
          </a:p>
          <a:p>
            <a:pPr indent="0" lvl="0" marL="0" rtl="0" algn="l">
              <a:lnSpc>
                <a:spcPct val="115000"/>
              </a:lnSpc>
              <a:spcBef>
                <a:spcPts val="1100"/>
              </a:spcBef>
              <a:spcAft>
                <a:spcPts val="0"/>
              </a:spcAft>
              <a:buClr>
                <a:schemeClr val="dk1"/>
              </a:buClr>
              <a:buSzPts val="1100"/>
              <a:buFont typeface="Arial"/>
              <a:buNone/>
            </a:pPr>
            <a:r>
              <a:rPr lang="en" sz="1000">
                <a:solidFill>
                  <a:srgbClr val="202020"/>
                </a:solidFill>
                <a:latin typeface="PT Sans"/>
                <a:ea typeface="PT Sans"/>
                <a:cs typeface="PT Sans"/>
                <a:sym typeface="PT Sans"/>
              </a:rPr>
              <a:t>Determine the central ideas or information of a primary or secondary source; provide an accurate summary of how key events or ideas develop over the course of the text.</a:t>
            </a:r>
            <a:endParaRPr sz="1000">
              <a:solidFill>
                <a:srgbClr val="202020"/>
              </a:solidFill>
              <a:latin typeface="PT Sans"/>
              <a:ea typeface="PT Sans"/>
              <a:cs typeface="PT Sans"/>
              <a:sym typeface="PT Sans"/>
            </a:endParaRPr>
          </a:p>
          <a:p>
            <a:pPr indent="0" lvl="0" marL="0" rtl="0" algn="l">
              <a:spcBef>
                <a:spcPts val="1100"/>
              </a:spcBef>
              <a:spcAft>
                <a:spcPts val="0"/>
              </a:spcAft>
              <a:buNone/>
            </a:pPr>
            <a:r>
              <a:t/>
            </a:r>
            <a:endParaRPr b="1" sz="1000">
              <a:latin typeface="Montserrat"/>
              <a:ea typeface="Montserrat"/>
              <a:cs typeface="Montserrat"/>
              <a:sym typeface="Montserrat"/>
            </a:endParaRPr>
          </a:p>
        </p:txBody>
      </p:sp>
      <p:sp>
        <p:nvSpPr>
          <p:cNvPr id="130" name="Google Shape;130;p23"/>
          <p:cNvSpPr txBox="1"/>
          <p:nvPr>
            <p:ph idx="2" type="body"/>
          </p:nvPr>
        </p:nvSpPr>
        <p:spPr>
          <a:xfrm>
            <a:off x="4008150" y="1349300"/>
            <a:ext cx="4925700" cy="3498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000">
                <a:latin typeface="Montserrat"/>
                <a:ea typeface="Montserrat"/>
                <a:cs typeface="Montserrat"/>
                <a:sym typeface="Montserrat"/>
              </a:rPr>
              <a:t>Seven Essential Understandings:</a:t>
            </a:r>
            <a:endParaRPr b="1" sz="1000">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900">
                <a:solidFill>
                  <a:schemeClr val="dk1"/>
                </a:solidFill>
                <a:latin typeface="PT Sans"/>
                <a:ea typeface="PT Sans"/>
                <a:cs typeface="PT Sans"/>
                <a:sym typeface="PT Sans"/>
              </a:rPr>
              <a:t>Essential Understanding 3</a:t>
            </a:r>
            <a:r>
              <a:rPr lang="en" sz="900">
                <a:solidFill>
                  <a:schemeClr val="dk1"/>
                </a:solidFill>
                <a:latin typeface="PT Sans"/>
                <a:ea typeface="PT Sans"/>
                <a:cs typeface="PT Sans"/>
                <a:sym typeface="PT Sans"/>
              </a:rPr>
              <a:t> - The ideologies of Native traditional beliefs and spirituality persist into modern day life as tribal cultures, traditions, and languages are still practiced by many American Indian people and are incorporated into how tribes govern and manage their affairs. Additionally, each tribe has its own oral histories, which are as valid as written histories. These histories pre-date European contact, i.e., the “discovery” of North America. </a:t>
            </a:r>
            <a:endParaRPr sz="9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9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PT Sans"/>
                <a:ea typeface="PT Sans"/>
                <a:cs typeface="PT Sans"/>
                <a:sym typeface="PT Sans"/>
              </a:rPr>
              <a:t>Essential Understanding 5 </a:t>
            </a:r>
            <a:r>
              <a:rPr lang="en" sz="1000">
                <a:solidFill>
                  <a:schemeClr val="dk1"/>
                </a:solidFill>
                <a:latin typeface="PT Sans"/>
                <a:ea typeface="PT Sans"/>
                <a:cs typeface="PT Sans"/>
                <a:sym typeface="PT Sans"/>
              </a:rPr>
              <a:t>- There were many federal policies put into place throughout American history that have affected Indian people and still shape who they are today. Many of these policies conflicted with one another. Much of Indian history can be related through several major federal policy periods: Colonization/Colonial Period 1492 – 1800s; Treaty Period 1789 – 1871; Assimilation Period - Allotment and Boarding School 1879 – 1934; Tribal Reorganization Period 1934 – 1958; Termination and Relocation Period 1953 – 1971; Self-determination Period 1968 – Present.</a:t>
            </a:r>
            <a:endParaRPr sz="10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9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9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b="1" lang="en" sz="1000">
                <a:solidFill>
                  <a:schemeClr val="dk1"/>
                </a:solidFill>
                <a:latin typeface="PT Sans"/>
                <a:ea typeface="PT Sans"/>
                <a:cs typeface="PT Sans"/>
                <a:sym typeface="PT Sans"/>
              </a:rPr>
              <a:t>Essential Understanding 6 </a:t>
            </a:r>
            <a:r>
              <a:rPr lang="en" sz="1000">
                <a:solidFill>
                  <a:schemeClr val="dk1"/>
                </a:solidFill>
                <a:latin typeface="PT Sans"/>
                <a:ea typeface="PT Sans"/>
                <a:cs typeface="PT Sans"/>
                <a:sym typeface="PT Sans"/>
              </a:rPr>
              <a:t>- History is a story most often related through the subjective experience of the teller. With the inclusion of more and varied voices, histories are being rediscovered and revised. History told from an Indian perspective frequently conflicts with the stories mainstream historians tell. </a:t>
            </a:r>
            <a:endParaRPr sz="10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10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900">
              <a:solidFill>
                <a:schemeClr val="dk1"/>
              </a:solidFill>
              <a:latin typeface="Times New Roman"/>
              <a:ea typeface="Times New Roman"/>
              <a:cs typeface="Times New Roman"/>
              <a:sym typeface="Times New Roman"/>
            </a:endParaRPr>
          </a:p>
        </p:txBody>
      </p:sp>
      <p:sp>
        <p:nvSpPr>
          <p:cNvPr id="131" name="Google Shape;131;p23"/>
          <p:cNvSpPr txBox="1"/>
          <p:nvPr>
            <p:ph type="title"/>
          </p:nvPr>
        </p:nvSpPr>
        <p:spPr>
          <a:xfrm>
            <a:off x="311700" y="6318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PT Sans"/>
                <a:ea typeface="PT Sans"/>
                <a:cs typeface="PT Sans"/>
                <a:sym typeface="PT Sans"/>
              </a:rPr>
              <a:t>Key Takeaway: Native communities are diverse, modern, geographically spread out, and political in nature. </a:t>
            </a:r>
            <a:endParaRPr b="1">
              <a:latin typeface="PT Sans"/>
              <a:ea typeface="PT Sans"/>
              <a:cs typeface="PT Sans"/>
              <a:sym typeface="PT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1503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931A25"/>
                </a:solidFill>
                <a:latin typeface="PT Sans"/>
                <a:ea typeface="PT Sans"/>
                <a:cs typeface="PT Sans"/>
                <a:sym typeface="PT Sans"/>
              </a:rPr>
              <a:t>Sources</a:t>
            </a:r>
            <a:endParaRPr b="1" sz="3000">
              <a:solidFill>
                <a:srgbClr val="931A25"/>
              </a:solidFill>
              <a:latin typeface="PT Sans"/>
              <a:ea typeface="PT Sans"/>
              <a:cs typeface="PT Sans"/>
              <a:sym typeface="PT Sans"/>
            </a:endParaRPr>
          </a:p>
        </p:txBody>
      </p:sp>
      <p:sp>
        <p:nvSpPr>
          <p:cNvPr id="137" name="Google Shape;137;p24"/>
          <p:cNvSpPr txBox="1"/>
          <p:nvPr/>
        </p:nvSpPr>
        <p:spPr>
          <a:xfrm>
            <a:off x="311700" y="758175"/>
            <a:ext cx="8520600" cy="348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T Sans"/>
                <a:ea typeface="PT Sans"/>
                <a:cs typeface="PT Sans"/>
                <a:sym typeface="PT Sans"/>
              </a:rPr>
              <a:t>Source 1:</a:t>
            </a:r>
            <a:r>
              <a:rPr lang="en" sz="1200">
                <a:solidFill>
                  <a:schemeClr val="dk1"/>
                </a:solidFill>
                <a:uFill>
                  <a:noFill/>
                </a:uFill>
                <a:latin typeface="PT Sans"/>
                <a:ea typeface="PT Sans"/>
                <a:cs typeface="PT Sans"/>
                <a:sym typeface="PT Sans"/>
                <a:hlinkClick r:id="rId3">
                  <a:extLst>
                    <a:ext uri="{A12FA001-AC4F-418D-AE19-62706E023703}">
                      <ahyp:hlinkClr val="tx"/>
                    </a:ext>
                  </a:extLst>
                </a:hlinkClick>
              </a:rPr>
              <a:t> </a:t>
            </a:r>
            <a:endParaRPr/>
          </a:p>
          <a:p>
            <a:pPr indent="0" lvl="0" marL="0" rtl="0" algn="l">
              <a:lnSpc>
                <a:spcPct val="115000"/>
              </a:lnSpc>
              <a:spcBef>
                <a:spcPts val="0"/>
              </a:spcBef>
              <a:spcAft>
                <a:spcPts val="0"/>
              </a:spcAft>
              <a:buClr>
                <a:schemeClr val="dk1"/>
              </a:buClr>
              <a:buSzPts val="1100"/>
              <a:buFont typeface="Arial"/>
              <a:buNone/>
            </a:pPr>
            <a:r>
              <a:rPr lang="en" sz="1200" u="sng">
                <a:solidFill>
                  <a:srgbClr val="0000FF"/>
                </a:solidFill>
                <a:latin typeface="PT Sans"/>
                <a:ea typeface="PT Sans"/>
                <a:cs typeface="PT Sans"/>
                <a:sym typeface="PT Sans"/>
                <a:hlinkClick r:id="rId4">
                  <a:extLst>
                    <a:ext uri="{A12FA001-AC4F-418D-AE19-62706E023703}">
                      <ahyp:hlinkClr val="tx"/>
                    </a:ext>
                  </a:extLst>
                </a:hlinkClick>
              </a:rPr>
              <a:t>Kashia Pomo Relationship with Ocean</a:t>
            </a:r>
            <a:endParaRPr sz="1200" u="sng">
              <a:solidFill>
                <a:srgbClr val="0000FF"/>
              </a:solidFill>
              <a:latin typeface="PT Sans"/>
              <a:ea typeface="PT Sans"/>
              <a:cs typeface="PT Sans"/>
              <a:sym typeface="PT Sans"/>
            </a:endParaRPr>
          </a:p>
          <a:p>
            <a:pPr indent="0" lvl="0" marL="0" rtl="0" algn="l">
              <a:lnSpc>
                <a:spcPct val="115000"/>
              </a:lnSpc>
              <a:spcBef>
                <a:spcPts val="0"/>
              </a:spcBef>
              <a:spcAft>
                <a:spcPts val="0"/>
              </a:spcAft>
              <a:buNone/>
            </a:pPr>
            <a:r>
              <a:t/>
            </a:r>
            <a:endParaRPr sz="12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lang="en" sz="1200">
                <a:solidFill>
                  <a:schemeClr val="dk1"/>
                </a:solidFill>
                <a:latin typeface="PT Sans"/>
                <a:ea typeface="PT Sans"/>
                <a:cs typeface="PT Sans"/>
                <a:sym typeface="PT Sans"/>
              </a:rPr>
              <a:t>Source 2:</a:t>
            </a:r>
            <a:r>
              <a:rPr lang="en" sz="1200">
                <a:solidFill>
                  <a:schemeClr val="dk1"/>
                </a:solidFill>
                <a:uFill>
                  <a:noFill/>
                </a:uFill>
                <a:latin typeface="PT Sans"/>
                <a:ea typeface="PT Sans"/>
                <a:cs typeface="PT Sans"/>
                <a:sym typeface="PT Sans"/>
                <a:hlinkClick r:id="rId5">
                  <a:extLst>
                    <a:ext uri="{A12FA001-AC4F-418D-AE19-62706E023703}">
                      <ahyp:hlinkClr val="tx"/>
                    </a:ext>
                  </a:extLst>
                </a:hlinkClick>
              </a:rPr>
              <a:t> </a:t>
            </a:r>
            <a:endParaRPr/>
          </a:p>
          <a:p>
            <a:pPr indent="0" lvl="0" marL="0" rtl="0" algn="l">
              <a:lnSpc>
                <a:spcPct val="115000"/>
              </a:lnSpc>
              <a:spcBef>
                <a:spcPts val="0"/>
              </a:spcBef>
              <a:spcAft>
                <a:spcPts val="0"/>
              </a:spcAft>
              <a:buNone/>
            </a:pPr>
            <a:r>
              <a:rPr lang="en" sz="1200" u="sng">
                <a:solidFill>
                  <a:srgbClr val="0000FF"/>
                </a:solidFill>
                <a:latin typeface="PT Sans"/>
                <a:ea typeface="PT Sans"/>
                <a:cs typeface="PT Sans"/>
                <a:sym typeface="PT Sans"/>
                <a:hlinkClick r:id="rId6">
                  <a:extLst>
                    <a:ext uri="{A12FA001-AC4F-418D-AE19-62706E023703}">
                      <ahyp:hlinkClr val="tx"/>
                    </a:ext>
                  </a:extLst>
                </a:hlinkClick>
              </a:rPr>
              <a:t>Kashia Pomo Return Home</a:t>
            </a:r>
            <a:endParaRPr sz="1200" u="sng">
              <a:solidFill>
                <a:srgbClr val="0000FF"/>
              </a:solidFill>
              <a:latin typeface="PT Sans"/>
              <a:ea typeface="PT Sans"/>
              <a:cs typeface="PT Sans"/>
              <a:sym typeface="PT Sans"/>
            </a:endParaRPr>
          </a:p>
          <a:p>
            <a:pPr indent="0" lvl="0" marL="0" rtl="0" algn="l">
              <a:lnSpc>
                <a:spcPct val="115000"/>
              </a:lnSpc>
              <a:spcBef>
                <a:spcPts val="0"/>
              </a:spcBef>
              <a:spcAft>
                <a:spcPts val="0"/>
              </a:spcAft>
              <a:buNone/>
            </a:pPr>
            <a:r>
              <a:t/>
            </a:r>
            <a:endParaRPr sz="12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lang="en" sz="1200">
                <a:solidFill>
                  <a:schemeClr val="dk1"/>
                </a:solidFill>
                <a:latin typeface="PT Sans"/>
                <a:ea typeface="PT Sans"/>
                <a:cs typeface="PT Sans"/>
                <a:sym typeface="PT Sans"/>
              </a:rPr>
              <a:t>Article:</a:t>
            </a:r>
            <a:r>
              <a:rPr lang="en" sz="1200">
                <a:solidFill>
                  <a:schemeClr val="dk1"/>
                </a:solidFill>
                <a:uFill>
                  <a:noFill/>
                </a:uFill>
                <a:latin typeface="PT Sans"/>
                <a:ea typeface="PT Sans"/>
                <a:cs typeface="PT Sans"/>
                <a:sym typeface="PT Sans"/>
                <a:hlinkClick r:id="rId7">
                  <a:extLst>
                    <a:ext uri="{A12FA001-AC4F-418D-AE19-62706E023703}">
                      <ahyp:hlinkClr val="tx"/>
                    </a:ext>
                  </a:extLst>
                </a:hlinkClick>
              </a:rPr>
              <a:t> </a:t>
            </a:r>
            <a:endParaRPr/>
          </a:p>
          <a:p>
            <a:pPr indent="0" lvl="0" marL="0" rtl="0" algn="l">
              <a:lnSpc>
                <a:spcPct val="115000"/>
              </a:lnSpc>
              <a:spcBef>
                <a:spcPts val="0"/>
              </a:spcBef>
              <a:spcAft>
                <a:spcPts val="0"/>
              </a:spcAft>
              <a:buNone/>
            </a:pPr>
            <a:r>
              <a:rPr lang="en" sz="1200" u="sng">
                <a:solidFill>
                  <a:srgbClr val="0000FF"/>
                </a:solidFill>
                <a:latin typeface="PT Sans"/>
                <a:ea typeface="PT Sans"/>
                <a:cs typeface="PT Sans"/>
                <a:sym typeface="PT Sans"/>
                <a:hlinkClick r:id="rId8">
                  <a:extLst>
                    <a:ext uri="{A12FA001-AC4F-418D-AE19-62706E023703}">
                      <ahyp:hlinkClr val="tx"/>
                    </a:ext>
                  </a:extLst>
                </a:hlinkClick>
              </a:rPr>
              <a:t>https://www.theatlantic.com/magazine/archive/2021/05/return-the-national-parks-to-the-tribes/618395/</a:t>
            </a:r>
            <a:endParaRPr sz="1200" u="sng">
              <a:solidFill>
                <a:srgbClr val="0000FF"/>
              </a:solidFill>
              <a:latin typeface="PT Sans"/>
              <a:ea typeface="PT Sans"/>
              <a:cs typeface="PT Sans"/>
              <a:sym typeface="PT Sans"/>
            </a:endParaRPr>
          </a:p>
          <a:p>
            <a:pPr indent="0" lvl="0" marL="0" rtl="0" algn="l">
              <a:lnSpc>
                <a:spcPct val="115000"/>
              </a:lnSpc>
              <a:spcBef>
                <a:spcPts val="0"/>
              </a:spcBef>
              <a:spcAft>
                <a:spcPts val="0"/>
              </a:spcAft>
              <a:buNone/>
            </a:pPr>
            <a:r>
              <a:t/>
            </a:r>
            <a:endParaRPr sz="12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lang="en" sz="1200">
                <a:solidFill>
                  <a:schemeClr val="dk1"/>
                </a:solidFill>
                <a:latin typeface="PT Sans"/>
                <a:ea typeface="PT Sans"/>
                <a:cs typeface="PT Sans"/>
                <a:sym typeface="PT Sans"/>
              </a:rPr>
              <a:t>Podcast:</a:t>
            </a:r>
            <a:r>
              <a:rPr lang="en" sz="1200">
                <a:solidFill>
                  <a:schemeClr val="dk1"/>
                </a:solidFill>
                <a:uFill>
                  <a:noFill/>
                </a:uFill>
                <a:latin typeface="PT Sans"/>
                <a:ea typeface="PT Sans"/>
                <a:cs typeface="PT Sans"/>
                <a:sym typeface="PT Sans"/>
                <a:hlinkClick r:id="rId9">
                  <a:extLst>
                    <a:ext uri="{A12FA001-AC4F-418D-AE19-62706E023703}">
                      <ahyp:hlinkClr val="tx"/>
                    </a:ext>
                  </a:extLst>
                </a:hlinkClick>
              </a:rPr>
              <a:t> </a:t>
            </a:r>
            <a:r>
              <a:rPr lang="en" sz="1200" u="sng">
                <a:solidFill>
                  <a:srgbClr val="0000FF"/>
                </a:solidFill>
                <a:latin typeface="PT Sans"/>
                <a:ea typeface="PT Sans"/>
                <a:cs typeface="PT Sans"/>
                <a:sym typeface="PT Sans"/>
                <a:hlinkClick r:id="rId10">
                  <a:extLst>
                    <a:ext uri="{A12FA001-AC4F-418D-AE19-62706E023703}">
                      <ahyp:hlinkClr val="tx"/>
                    </a:ext>
                  </a:extLst>
                </a:hlinkClick>
              </a:rPr>
              <a:t>https://www.theatlantic.com/podcasts/archive/2021/04/national-parks-native-americans/618574/?preview=nt6XmOPb2Hxv5v6NBAbyAWTG4c0</a:t>
            </a:r>
            <a:endParaRPr sz="1200" u="sng">
              <a:solidFill>
                <a:srgbClr val="0000FF"/>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t/>
            </a:r>
            <a:endParaRPr sz="1200" u="sng">
              <a:solidFill>
                <a:srgbClr val="1155CC"/>
              </a:solidFill>
              <a:latin typeface="PT Sans"/>
              <a:ea typeface="PT Sans"/>
              <a:cs typeface="PT Sans"/>
              <a:sym typeface="PT Sans"/>
            </a:endParaRPr>
          </a:p>
          <a:p>
            <a:pPr indent="0" lvl="0" marL="0" rtl="0" algn="l">
              <a:lnSpc>
                <a:spcPct val="150000"/>
              </a:lnSpc>
              <a:spcBef>
                <a:spcPts val="0"/>
              </a:spcBef>
              <a:spcAft>
                <a:spcPts val="0"/>
              </a:spcAft>
              <a:buNone/>
            </a:pPr>
            <a:r>
              <a:t/>
            </a:r>
            <a:endParaRPr>
              <a:latin typeface="PT Sans"/>
              <a:ea typeface="PT Sans"/>
              <a:cs typeface="PT Sans"/>
              <a:sym typeface="PT Sans"/>
            </a:endParaRPr>
          </a:p>
          <a:p>
            <a:pPr indent="0" lvl="0" marL="0" rtl="0" algn="l">
              <a:lnSpc>
                <a:spcPct val="150000"/>
              </a:lnSpc>
              <a:spcBef>
                <a:spcPts val="0"/>
              </a:spcBef>
              <a:spcAft>
                <a:spcPts val="0"/>
              </a:spcAft>
              <a:buNone/>
            </a:pPr>
            <a:r>
              <a:t/>
            </a:r>
            <a:endParaRPr>
              <a:latin typeface="PT Sans"/>
              <a:ea typeface="PT Sans"/>
              <a:cs typeface="PT Sans"/>
              <a:sym typeface="PT Sans"/>
            </a:endParaRPr>
          </a:p>
        </p:txBody>
      </p:sp>
      <p:sp>
        <p:nvSpPr>
          <p:cNvPr id="138" name="Google Shape;138;p24"/>
          <p:cNvSpPr txBox="1"/>
          <p:nvPr/>
        </p:nvSpPr>
        <p:spPr>
          <a:xfrm>
            <a:off x="1073225" y="4547775"/>
            <a:ext cx="477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00"/>
                </a:solidFill>
                <a:latin typeface="PT Sans"/>
                <a:ea typeface="PT Sans"/>
                <a:cs typeface="PT Sans"/>
                <a:sym typeface="PT Sans"/>
              </a:rPr>
              <a:t>A Redbud Resource Group and CIMCC Collaboration </a:t>
            </a:r>
            <a:endParaRPr/>
          </a:p>
        </p:txBody>
      </p:sp>
      <p:pic>
        <p:nvPicPr>
          <p:cNvPr id="139" name="Google Shape;139;p24"/>
          <p:cNvPicPr preferRelativeResize="0"/>
          <p:nvPr/>
        </p:nvPicPr>
        <p:blipFill>
          <a:blip r:embed="rId11">
            <a:alphaModFix/>
          </a:blip>
          <a:stretch>
            <a:fillRect/>
          </a:stretch>
        </p:blipFill>
        <p:spPr>
          <a:xfrm>
            <a:off x="5849825" y="4273050"/>
            <a:ext cx="1486625" cy="674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889000" y="2150850"/>
            <a:ext cx="7345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Lesson 5</a:t>
            </a:r>
            <a:r>
              <a:rPr b="1" lang="en" sz="2800">
                <a:solidFill>
                  <a:srgbClr val="931A25"/>
                </a:solidFill>
                <a:latin typeface="PT Sans"/>
                <a:ea typeface="PT Sans"/>
                <a:cs typeface="PT Sans"/>
                <a:sym typeface="PT Sans"/>
              </a:rPr>
              <a:t>: Repairing Relationship </a:t>
            </a:r>
            <a:endParaRPr b="1" sz="2800">
              <a:solidFill>
                <a:srgbClr val="931A25"/>
              </a:solidFill>
              <a:latin typeface="PT Sans"/>
              <a:ea typeface="PT Sans"/>
              <a:cs typeface="PT Sans"/>
              <a:sym typeface="PT Sans"/>
            </a:endParaRPr>
          </a:p>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to Place</a:t>
            </a:r>
            <a:endParaRPr b="1" sz="2800">
              <a:solidFill>
                <a:srgbClr val="931A25"/>
              </a:solidFill>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142350"/>
            <a:ext cx="8520600" cy="72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Vocabulary</a:t>
            </a:r>
            <a:endParaRPr b="1" sz="2200">
              <a:solidFill>
                <a:srgbClr val="931A25"/>
              </a:solidFill>
              <a:latin typeface="PT Sans"/>
              <a:ea typeface="PT Sans"/>
              <a:cs typeface="PT Sans"/>
              <a:sym typeface="PT Sans"/>
            </a:endParaRPr>
          </a:p>
        </p:txBody>
      </p:sp>
      <p:sp>
        <p:nvSpPr>
          <p:cNvPr id="69" name="Google Shape;69;p15"/>
          <p:cNvSpPr txBox="1"/>
          <p:nvPr>
            <p:ph idx="1" type="body"/>
          </p:nvPr>
        </p:nvSpPr>
        <p:spPr>
          <a:xfrm>
            <a:off x="565050" y="863550"/>
            <a:ext cx="8013900" cy="3198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800">
              <a:solidFill>
                <a:srgbClr val="931A25"/>
              </a:solidFill>
              <a:latin typeface="PT Sans"/>
              <a:ea typeface="PT Sans"/>
              <a:cs typeface="PT Sans"/>
              <a:sym typeface="PT Sans"/>
            </a:endParaRPr>
          </a:p>
          <a:p>
            <a:pPr indent="0" lvl="0" marL="0" rtl="0" algn="l">
              <a:spcBef>
                <a:spcPts val="0"/>
              </a:spcBef>
              <a:spcAft>
                <a:spcPts val="0"/>
              </a:spcAft>
              <a:buNone/>
            </a:pPr>
            <a:r>
              <a:t/>
            </a:r>
            <a:endParaRPr sz="2800">
              <a:solidFill>
                <a:srgbClr val="931A25"/>
              </a:solidFill>
              <a:latin typeface="PT Sans"/>
              <a:ea typeface="PT Sans"/>
              <a:cs typeface="PT Sans"/>
              <a:sym typeface="PT Sans"/>
            </a:endParaRPr>
          </a:p>
        </p:txBody>
      </p:sp>
      <p:sp>
        <p:nvSpPr>
          <p:cNvPr id="70" name="Google Shape;70;p15"/>
          <p:cNvSpPr txBox="1"/>
          <p:nvPr/>
        </p:nvSpPr>
        <p:spPr>
          <a:xfrm>
            <a:off x="683800" y="975750"/>
            <a:ext cx="7972500" cy="326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PT Sans"/>
                <a:ea typeface="PT Sans"/>
                <a:cs typeface="PT Sans"/>
                <a:sym typeface="PT Sans"/>
              </a:rPr>
              <a:t>Repatriation:</a:t>
            </a:r>
            <a:r>
              <a:rPr lang="en" sz="1600">
                <a:solidFill>
                  <a:schemeClr val="dk1"/>
                </a:solidFill>
                <a:latin typeface="PT Sans"/>
                <a:ea typeface="PT Sans"/>
                <a:cs typeface="PT Sans"/>
                <a:sym typeface="PT Sans"/>
              </a:rPr>
              <a:t> </a:t>
            </a:r>
            <a:r>
              <a:rPr lang="en" sz="1600">
                <a:solidFill>
                  <a:schemeClr val="dk1"/>
                </a:solidFill>
                <a:latin typeface="PT Sans"/>
                <a:ea typeface="PT Sans"/>
                <a:cs typeface="PT Sans"/>
                <a:sym typeface="PT Sans"/>
              </a:rPr>
              <a:t>the process of returning an asset, an item of symbolic value, or a person—voluntarily or forcibly—to its owner or their place of origin or citizenship</a:t>
            </a:r>
            <a:endParaRPr sz="1600">
              <a:solidFill>
                <a:schemeClr val="dk1"/>
              </a:solidFill>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PT Sans"/>
                <a:ea typeface="PT Sans"/>
                <a:cs typeface="PT Sans"/>
                <a:sym typeface="PT Sans"/>
              </a:rPr>
              <a:t>Reclaim: </a:t>
            </a:r>
            <a:r>
              <a:rPr lang="en" sz="1600">
                <a:solidFill>
                  <a:srgbClr val="202124"/>
                </a:solidFill>
                <a:highlight>
                  <a:srgbClr val="FFFFFF"/>
                </a:highlight>
                <a:latin typeface="PT Sans"/>
                <a:ea typeface="PT Sans"/>
                <a:cs typeface="PT Sans"/>
                <a:sym typeface="PT Sans"/>
              </a:rPr>
              <a:t>retrieve or recover (something previously lost, given, or paid); obtain the </a:t>
            </a:r>
            <a:endParaRPr sz="1600">
              <a:solidFill>
                <a:srgbClr val="202124"/>
              </a:solidFill>
              <a:highlight>
                <a:srgbClr val="FFFFFF"/>
              </a:highlight>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600">
                <a:solidFill>
                  <a:srgbClr val="202124"/>
                </a:solidFill>
                <a:highlight>
                  <a:srgbClr val="FFFFFF"/>
                </a:highlight>
                <a:latin typeface="PT Sans"/>
                <a:ea typeface="PT Sans"/>
                <a:cs typeface="PT Sans"/>
                <a:sym typeface="PT Sans"/>
              </a:rPr>
              <a:t>return of.</a:t>
            </a:r>
            <a:endParaRPr sz="1600">
              <a:solidFill>
                <a:srgbClr val="202124"/>
              </a:solidFill>
              <a:highlight>
                <a:srgbClr val="FFFFFF"/>
              </a:highlight>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PT Sans"/>
                <a:ea typeface="PT Sans"/>
                <a:cs typeface="PT Sans"/>
                <a:sym typeface="PT Sans"/>
              </a:rPr>
              <a:t>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PT Sans"/>
                <a:ea typeface="PT Sans"/>
                <a:cs typeface="PT Sans"/>
                <a:sym typeface="PT Sans"/>
              </a:rPr>
              <a:t>Resilience:</a:t>
            </a:r>
            <a:r>
              <a:rPr lang="en" sz="1600">
                <a:solidFill>
                  <a:schemeClr val="dk1"/>
                </a:solidFill>
                <a:latin typeface="PT Sans"/>
                <a:ea typeface="PT Sans"/>
                <a:cs typeface="PT Sans"/>
                <a:sym typeface="PT Sans"/>
              </a:rPr>
              <a:t> </a:t>
            </a:r>
            <a:r>
              <a:rPr lang="en" sz="1600">
                <a:solidFill>
                  <a:srgbClr val="202124"/>
                </a:solidFill>
                <a:highlight>
                  <a:srgbClr val="FFFFFF"/>
                </a:highlight>
                <a:latin typeface="PT Sans"/>
                <a:ea typeface="PT Sans"/>
                <a:cs typeface="PT Sans"/>
                <a:sym typeface="PT Sans"/>
              </a:rPr>
              <a:t>the capacity to recover quickly from difficulties; toughness.</a:t>
            </a:r>
            <a:endParaRPr sz="1600">
              <a:solidFill>
                <a:srgbClr val="202124"/>
              </a:solidFill>
              <a:highlight>
                <a:srgbClr val="FFFFFF"/>
              </a:highlight>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PT Sans"/>
                <a:ea typeface="PT Sans"/>
                <a:cs typeface="PT Sans"/>
                <a:sym typeface="PT Sans"/>
              </a:rPr>
              <a:t>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PT Sans"/>
                <a:ea typeface="PT Sans"/>
                <a:cs typeface="PT Sans"/>
                <a:sym typeface="PT Sans"/>
              </a:rPr>
              <a:t>Revitalize:</a:t>
            </a:r>
            <a:r>
              <a:rPr lang="en" sz="1600">
                <a:solidFill>
                  <a:schemeClr val="dk1"/>
                </a:solidFill>
                <a:latin typeface="PT Sans"/>
                <a:ea typeface="PT Sans"/>
                <a:cs typeface="PT Sans"/>
                <a:sym typeface="PT Sans"/>
              </a:rPr>
              <a:t> </a:t>
            </a:r>
            <a:r>
              <a:rPr lang="en" sz="1600">
                <a:solidFill>
                  <a:srgbClr val="202124"/>
                </a:solidFill>
                <a:highlight>
                  <a:srgbClr val="FFFFFF"/>
                </a:highlight>
                <a:latin typeface="PT Sans"/>
                <a:ea typeface="PT Sans"/>
                <a:cs typeface="PT Sans"/>
                <a:sym typeface="PT Sans"/>
              </a:rPr>
              <a:t>imbue (something) with new life and vitality.</a:t>
            </a:r>
            <a:endParaRPr sz="1600">
              <a:solidFill>
                <a:srgbClr val="202124"/>
              </a:solidFill>
              <a:highlight>
                <a:srgbClr val="FFFFFF"/>
              </a:highlight>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915750" y="304375"/>
            <a:ext cx="7312500" cy="35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Warm Up:</a:t>
            </a:r>
            <a:r>
              <a:rPr b="1" lang="en" sz="2200">
                <a:latin typeface="PT Sans"/>
                <a:ea typeface="PT Sans"/>
                <a:cs typeface="PT Sans"/>
                <a:sym typeface="PT Sans"/>
              </a:rPr>
              <a:t> </a:t>
            </a:r>
            <a:endParaRPr b="1" sz="2200">
              <a:latin typeface="PT Sans"/>
              <a:ea typeface="PT Sans"/>
              <a:cs typeface="PT Sans"/>
              <a:sym typeface="PT Sans"/>
            </a:endParaRPr>
          </a:p>
          <a:p>
            <a:pPr indent="0" lvl="0" marL="0" rtl="0" algn="l">
              <a:spcBef>
                <a:spcPts val="0"/>
              </a:spcBef>
              <a:spcAft>
                <a:spcPts val="0"/>
              </a:spcAft>
              <a:buNone/>
            </a:pPr>
            <a:r>
              <a:t/>
            </a:r>
            <a:endParaRPr sz="1800">
              <a:latin typeface="PT Sans"/>
              <a:ea typeface="PT Sans"/>
              <a:cs typeface="PT Sans"/>
              <a:sym typeface="PT Sans"/>
            </a:endParaRPr>
          </a:p>
          <a:p>
            <a:pPr indent="0" lvl="0" marL="0" rtl="0" algn="l">
              <a:lnSpc>
                <a:spcPct val="150000"/>
              </a:lnSpc>
              <a:spcBef>
                <a:spcPts val="0"/>
              </a:spcBef>
              <a:spcAft>
                <a:spcPts val="0"/>
              </a:spcAft>
              <a:buNone/>
            </a:pPr>
            <a:r>
              <a:rPr lang="en" sz="2200">
                <a:solidFill>
                  <a:schemeClr val="dk1"/>
                </a:solidFill>
                <a:latin typeface="PT Sans"/>
                <a:ea typeface="PT Sans"/>
                <a:cs typeface="PT Sans"/>
                <a:sym typeface="PT Sans"/>
              </a:rPr>
              <a:t>Have you ever had something stolen from you?</a:t>
            </a:r>
            <a:endParaRPr sz="2200">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rPr lang="en" sz="2200">
                <a:solidFill>
                  <a:schemeClr val="dk1"/>
                </a:solidFill>
                <a:latin typeface="PT Sans"/>
                <a:ea typeface="PT Sans"/>
                <a:cs typeface="PT Sans"/>
                <a:sym typeface="PT Sans"/>
              </a:rPr>
              <a:t>What did it feel like?</a:t>
            </a:r>
            <a:endParaRPr sz="2200">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rPr lang="en" sz="2200">
                <a:solidFill>
                  <a:schemeClr val="dk1"/>
                </a:solidFill>
                <a:latin typeface="PT Sans"/>
                <a:ea typeface="PT Sans"/>
                <a:cs typeface="PT Sans"/>
                <a:sym typeface="PT Sans"/>
              </a:rPr>
              <a:t>When someone has had something stolen from them, what is the best way to right the wrong they have experienced?</a:t>
            </a:r>
            <a:endParaRPr sz="2200">
              <a:latin typeface="PT Sans"/>
              <a:ea typeface="PT Sans"/>
              <a:cs typeface="PT Sans"/>
              <a:sym typeface="PT Sans"/>
            </a:endParaRPr>
          </a:p>
          <a:p>
            <a:pPr indent="0" lvl="0" marL="0" rtl="0" algn="l">
              <a:lnSpc>
                <a:spcPct val="150000"/>
              </a:lnSpc>
              <a:spcBef>
                <a:spcPts val="0"/>
              </a:spcBef>
              <a:spcAft>
                <a:spcPts val="0"/>
              </a:spcAft>
              <a:buNone/>
            </a:pPr>
            <a:r>
              <a:t/>
            </a:r>
            <a:endParaRPr sz="2000">
              <a:latin typeface="PT Sans"/>
              <a:ea typeface="PT Sans"/>
              <a:cs typeface="PT Sans"/>
              <a:sym typeface="P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1105950" y="379125"/>
            <a:ext cx="6932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Relationship to Land: Native Perspectives</a:t>
            </a:r>
            <a:endParaRPr b="1" sz="2200">
              <a:solidFill>
                <a:srgbClr val="931A25"/>
              </a:solidFill>
              <a:latin typeface="PT Sans"/>
              <a:ea typeface="PT Sans"/>
              <a:cs typeface="PT Sans"/>
              <a:sym typeface="PT Sans"/>
            </a:endParaRPr>
          </a:p>
        </p:txBody>
      </p:sp>
      <p:sp>
        <p:nvSpPr>
          <p:cNvPr id="81" name="Google Shape;81;p17"/>
          <p:cNvSpPr txBox="1"/>
          <p:nvPr>
            <p:ph idx="1" type="body"/>
          </p:nvPr>
        </p:nvSpPr>
        <p:spPr>
          <a:xfrm>
            <a:off x="4571988" y="1477150"/>
            <a:ext cx="3999900" cy="18471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latin typeface="PT Sans"/>
                <a:ea typeface="PT Sans"/>
                <a:cs typeface="PT Sans"/>
                <a:sym typeface="PT Sans"/>
              </a:rPr>
              <a:t>How do these Kashia Pomo community members relate to their ancestral land?</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lang="en" sz="1600">
                <a:solidFill>
                  <a:schemeClr val="dk1"/>
                </a:solidFill>
                <a:latin typeface="PT Sans"/>
                <a:ea typeface="PT Sans"/>
                <a:cs typeface="PT Sans"/>
                <a:sym typeface="PT Sans"/>
              </a:rPr>
              <a:t>Where are your ancestors from (generally)? What is your relationship like to your ancestral homeland? </a:t>
            </a:r>
            <a:endParaRPr sz="1600">
              <a:latin typeface="PT Sans"/>
              <a:ea typeface="PT Sans"/>
              <a:cs typeface="PT Sans"/>
              <a:sym typeface="PT Sans"/>
            </a:endParaRPr>
          </a:p>
        </p:txBody>
      </p:sp>
      <p:sp>
        <p:nvSpPr>
          <p:cNvPr id="82" name="Google Shape;82;p17"/>
          <p:cNvSpPr txBox="1"/>
          <p:nvPr>
            <p:ph idx="2" type="body"/>
          </p:nvPr>
        </p:nvSpPr>
        <p:spPr>
          <a:xfrm>
            <a:off x="757325" y="1474800"/>
            <a:ext cx="3548400" cy="2193900"/>
          </a:xfrm>
          <a:prstGeom prst="rect">
            <a:avLst/>
          </a:prstGeom>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T Sans"/>
                <a:ea typeface="PT Sans"/>
                <a:cs typeface="PT Sans"/>
                <a:sym typeface="PT Sans"/>
              </a:rPr>
              <a:t>Recommended Videos:</a:t>
            </a:r>
            <a:endParaRPr sz="1600">
              <a:latin typeface="PT Sans"/>
              <a:ea typeface="PT Sans"/>
              <a:cs typeface="PT Sans"/>
              <a:sym typeface="PT Sans"/>
            </a:endParaRPr>
          </a:p>
          <a:p>
            <a:pPr indent="0" lvl="0" marL="0" rtl="0" algn="l">
              <a:lnSpc>
                <a:spcPct val="115000"/>
              </a:lnSpc>
              <a:spcBef>
                <a:spcPts val="0"/>
              </a:spcBef>
              <a:spcAft>
                <a:spcPts val="0"/>
              </a:spcAft>
              <a:buNone/>
            </a:pPr>
            <a:r>
              <a:t/>
            </a:r>
            <a:endParaRPr sz="1600">
              <a:latin typeface="PT Sans"/>
              <a:ea typeface="PT Sans"/>
              <a:cs typeface="PT Sans"/>
              <a:sym typeface="PT Sans"/>
            </a:endParaRPr>
          </a:p>
          <a:p>
            <a:pPr indent="0" lvl="0" marL="0" rtl="0" algn="l">
              <a:lnSpc>
                <a:spcPct val="115000"/>
              </a:lnSpc>
              <a:spcBef>
                <a:spcPts val="0"/>
              </a:spcBef>
              <a:spcAft>
                <a:spcPts val="0"/>
              </a:spcAft>
              <a:buNone/>
            </a:pPr>
            <a:r>
              <a:rPr lang="en" sz="1600">
                <a:solidFill>
                  <a:schemeClr val="dk1"/>
                </a:solidFill>
                <a:latin typeface="PT Sans"/>
                <a:ea typeface="PT Sans"/>
                <a:cs typeface="PT Sans"/>
                <a:sym typeface="PT Sans"/>
              </a:rPr>
              <a:t>Source 1: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lang="en" sz="1600" u="sng">
                <a:solidFill>
                  <a:srgbClr val="1155CC"/>
                </a:solidFill>
                <a:latin typeface="PT Sans"/>
                <a:ea typeface="PT Sans"/>
                <a:cs typeface="PT Sans"/>
                <a:sym typeface="PT Sans"/>
                <a:hlinkClick r:id="rId3">
                  <a:extLst>
                    <a:ext uri="{A12FA001-AC4F-418D-AE19-62706E023703}">
                      <ahyp:hlinkClr val="tx"/>
                    </a:ext>
                  </a:extLst>
                </a:hlinkClick>
              </a:rPr>
              <a:t>Kashia Pomo Relationship with Ocean</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lang="en" sz="1600">
                <a:solidFill>
                  <a:schemeClr val="dk1"/>
                </a:solidFill>
                <a:latin typeface="PT Sans"/>
                <a:ea typeface="PT Sans"/>
                <a:cs typeface="PT Sans"/>
                <a:sym typeface="PT Sans"/>
              </a:rPr>
              <a:t>Source 2: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lang="en" sz="1600" u="sng">
                <a:solidFill>
                  <a:srgbClr val="1155CC"/>
                </a:solidFill>
                <a:latin typeface="PT Sans"/>
                <a:ea typeface="PT Sans"/>
                <a:cs typeface="PT Sans"/>
                <a:sym typeface="PT Sans"/>
                <a:hlinkClick r:id="rId4">
                  <a:extLst>
                    <a:ext uri="{A12FA001-AC4F-418D-AE19-62706E023703}">
                      <ahyp:hlinkClr val="tx"/>
                    </a:ext>
                  </a:extLst>
                </a:hlinkClick>
              </a:rPr>
              <a:t>Kashia Pomo Return Home</a:t>
            </a:r>
            <a:endParaRPr sz="1600">
              <a:latin typeface="PT Sans"/>
              <a:ea typeface="PT Sans"/>
              <a:cs typeface="PT Sans"/>
              <a:sym typeface="PT Sans"/>
            </a:endParaRPr>
          </a:p>
          <a:p>
            <a:pPr indent="0" lvl="0" marL="0" rtl="0" algn="l">
              <a:spcBef>
                <a:spcPts val="0"/>
              </a:spcBef>
              <a:spcAft>
                <a:spcPts val="0"/>
              </a:spcAft>
              <a:buNone/>
            </a:pPr>
            <a:r>
              <a:t/>
            </a:r>
            <a:endParaRPr sz="1200">
              <a:latin typeface="PT Sans"/>
              <a:ea typeface="PT Sans"/>
              <a:cs typeface="PT Sans"/>
              <a:sym typeface="PT Sans"/>
            </a:endParaRPr>
          </a:p>
          <a:p>
            <a:pPr indent="0" lvl="0" marL="0" rtl="0" algn="l">
              <a:spcBef>
                <a:spcPts val="0"/>
              </a:spcBef>
              <a:spcAft>
                <a:spcPts val="0"/>
              </a:spcAft>
              <a:buNone/>
            </a:pPr>
            <a:r>
              <a:t/>
            </a:r>
            <a:endParaRPr sz="1200">
              <a:latin typeface="PT Sans"/>
              <a:ea typeface="PT Sans"/>
              <a:cs typeface="PT Sans"/>
              <a:sym typeface="PT Sans"/>
            </a:endParaRPr>
          </a:p>
          <a:p>
            <a:pPr indent="0" lvl="0" marL="0" rtl="0" algn="l">
              <a:spcBef>
                <a:spcPts val="0"/>
              </a:spcBef>
              <a:spcAft>
                <a:spcPts val="0"/>
              </a:spcAft>
              <a:buNone/>
            </a:pPr>
            <a:r>
              <a:t/>
            </a:r>
            <a:endParaRPr sz="1200">
              <a:latin typeface="PT Sans"/>
              <a:ea typeface="PT Sans"/>
              <a:cs typeface="PT Sans"/>
              <a:sym typeface="P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908150" y="1922250"/>
            <a:ext cx="72987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Erasure of Native peoples happens all around us. </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rPr b="1" lang="en" sz="2200">
                <a:solidFill>
                  <a:srgbClr val="931A25"/>
                </a:solidFill>
                <a:latin typeface="PT Sans"/>
                <a:ea typeface="PT Sans"/>
                <a:cs typeface="PT Sans"/>
                <a:sym typeface="PT Sans"/>
              </a:rPr>
              <a:t>Even in our park system.</a:t>
            </a:r>
            <a:endParaRPr b="1" sz="2200">
              <a:solidFill>
                <a:srgbClr val="931A25"/>
              </a:solidFill>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5362925" y="771325"/>
            <a:ext cx="3287100" cy="322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PT Sans"/>
                <a:ea typeface="PT Sans"/>
                <a:cs typeface="PT Sans"/>
                <a:sym typeface="PT Sans"/>
              </a:rPr>
              <a:t>Since the formation of the U.S. Government, Native communities have lost 1.5 </a:t>
            </a:r>
            <a:endParaRPr sz="1600">
              <a:latin typeface="PT Sans"/>
              <a:ea typeface="PT Sans"/>
              <a:cs typeface="PT Sans"/>
              <a:sym typeface="PT Sans"/>
            </a:endParaRPr>
          </a:p>
          <a:p>
            <a:pPr indent="0" lvl="0" marL="0" rtl="0" algn="ctr">
              <a:spcBef>
                <a:spcPts val="0"/>
              </a:spcBef>
              <a:spcAft>
                <a:spcPts val="0"/>
              </a:spcAft>
              <a:buNone/>
            </a:pPr>
            <a:r>
              <a:rPr lang="en" sz="1600">
                <a:latin typeface="PT Sans"/>
                <a:ea typeface="PT Sans"/>
                <a:cs typeface="PT Sans"/>
                <a:sym typeface="PT Sans"/>
              </a:rPr>
              <a:t>billion acres of land. </a:t>
            </a:r>
            <a:endParaRPr sz="1600">
              <a:latin typeface="PT Sans"/>
              <a:ea typeface="PT Sans"/>
              <a:cs typeface="PT Sans"/>
              <a:sym typeface="PT Sans"/>
            </a:endParaRPr>
          </a:p>
          <a:p>
            <a:pPr indent="0" lvl="0" marL="0" rtl="0" algn="ctr">
              <a:spcBef>
                <a:spcPts val="0"/>
              </a:spcBef>
              <a:spcAft>
                <a:spcPts val="0"/>
              </a:spcAft>
              <a:buNone/>
            </a:pPr>
            <a:r>
              <a:t/>
            </a:r>
            <a:endParaRPr sz="1600">
              <a:latin typeface="PT Sans"/>
              <a:ea typeface="PT Sans"/>
              <a:cs typeface="PT Sans"/>
              <a:sym typeface="PT Sans"/>
            </a:endParaRPr>
          </a:p>
          <a:p>
            <a:pPr indent="0" lvl="0" marL="0" rtl="0" algn="ctr">
              <a:spcBef>
                <a:spcPts val="0"/>
              </a:spcBef>
              <a:spcAft>
                <a:spcPts val="0"/>
              </a:spcAft>
              <a:buNone/>
            </a:pPr>
            <a:r>
              <a:rPr lang="en" sz="1600">
                <a:latin typeface="PT Sans"/>
                <a:ea typeface="PT Sans"/>
                <a:cs typeface="PT Sans"/>
                <a:sym typeface="PT Sans"/>
              </a:rPr>
              <a:t>Native people were forced into small reservations, where they had little access to their traditional foods, and were/are separated from the origins of many cultural and spiritual practices. </a:t>
            </a:r>
            <a:endParaRPr sz="1600">
              <a:latin typeface="PT Sans"/>
              <a:ea typeface="PT Sans"/>
              <a:cs typeface="PT Sans"/>
              <a:sym typeface="PT Sans"/>
            </a:endParaRPr>
          </a:p>
        </p:txBody>
      </p:sp>
      <p:pic>
        <p:nvPicPr>
          <p:cNvPr id="93" name="Google Shape;93;p19"/>
          <p:cNvPicPr preferRelativeResize="0"/>
          <p:nvPr/>
        </p:nvPicPr>
        <p:blipFill>
          <a:blip r:embed="rId3">
            <a:alphaModFix/>
          </a:blip>
          <a:stretch>
            <a:fillRect/>
          </a:stretch>
        </p:blipFill>
        <p:spPr>
          <a:xfrm>
            <a:off x="291358" y="834003"/>
            <a:ext cx="4968225" cy="3328700"/>
          </a:xfrm>
          <a:prstGeom prst="rect">
            <a:avLst/>
          </a:prstGeom>
          <a:noFill/>
          <a:ln>
            <a:noFill/>
          </a:ln>
        </p:spPr>
      </p:pic>
      <p:sp>
        <p:nvSpPr>
          <p:cNvPr id="94" name="Google Shape;94;p19"/>
          <p:cNvSpPr txBox="1"/>
          <p:nvPr/>
        </p:nvSpPr>
        <p:spPr>
          <a:xfrm>
            <a:off x="338450" y="4215275"/>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Combined native holdings in green, non-native land in white. (Sam B. Hillard / Sunisup)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1523250" y="192600"/>
            <a:ext cx="6097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Erasure in our Parks </a:t>
            </a:r>
            <a:endParaRPr b="1" sz="2800">
              <a:solidFill>
                <a:srgbClr val="931A25"/>
              </a:solidFill>
              <a:latin typeface="PT Sans"/>
              <a:ea typeface="PT Sans"/>
              <a:cs typeface="PT Sans"/>
              <a:sym typeface="PT Sans"/>
            </a:endParaRPr>
          </a:p>
        </p:txBody>
      </p:sp>
      <p:pic>
        <p:nvPicPr>
          <p:cNvPr id="100" name="Google Shape;100;p20"/>
          <p:cNvPicPr preferRelativeResize="0"/>
          <p:nvPr/>
        </p:nvPicPr>
        <p:blipFill>
          <a:blip r:embed="rId3">
            <a:alphaModFix/>
          </a:blip>
          <a:stretch>
            <a:fillRect/>
          </a:stretch>
        </p:blipFill>
        <p:spPr>
          <a:xfrm>
            <a:off x="152400" y="917700"/>
            <a:ext cx="8839204" cy="3267225"/>
          </a:xfrm>
          <a:prstGeom prst="rect">
            <a:avLst/>
          </a:prstGeom>
          <a:noFill/>
          <a:ln>
            <a:noFill/>
          </a:ln>
        </p:spPr>
      </p:pic>
      <p:sp>
        <p:nvSpPr>
          <p:cNvPr id="101" name="Google Shape;101;p20"/>
          <p:cNvSpPr txBox="1"/>
          <p:nvPr/>
        </p:nvSpPr>
        <p:spPr>
          <a:xfrm>
            <a:off x="152400" y="3846225"/>
            <a:ext cx="3540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https://www.nps.gov/planyourvisit/maps.htm</a:t>
            </a:r>
            <a:endParaRPr sz="1000">
              <a:latin typeface="PT Sans"/>
              <a:ea typeface="PT Sans"/>
              <a:cs typeface="PT Sans"/>
              <a:sym typeface="PT Sans"/>
            </a:endParaRPr>
          </a:p>
        </p:txBody>
      </p:sp>
      <p:sp>
        <p:nvSpPr>
          <p:cNvPr id="102" name="Google Shape;102;p20"/>
          <p:cNvSpPr txBox="1"/>
          <p:nvPr/>
        </p:nvSpPr>
        <p:spPr>
          <a:xfrm>
            <a:off x="152400" y="4269575"/>
            <a:ext cx="7110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PT Sans"/>
                <a:ea typeface="PT Sans"/>
                <a:cs typeface="PT Sans"/>
                <a:sym typeface="PT Sans"/>
              </a:rPr>
              <a:t>The National Park System in the US spans 52.2 million acres of land. Native people lived on this land since Time Immemorial, until they were forcibly removed, making space for the parks.</a:t>
            </a:r>
            <a:endParaRPr sz="1300">
              <a:latin typeface="PT Sans"/>
              <a:ea typeface="PT Sans"/>
              <a:cs typeface="PT Sans"/>
              <a:sym typeface="PT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p:nvPr/>
        </p:nvSpPr>
        <p:spPr>
          <a:xfrm>
            <a:off x="189225" y="3367627"/>
            <a:ext cx="1636800" cy="144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p:nvPr/>
        </p:nvSpPr>
        <p:spPr>
          <a:xfrm>
            <a:off x="2493064" y="3367627"/>
            <a:ext cx="1636800" cy="144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
          <p:cNvSpPr/>
          <p:nvPr/>
        </p:nvSpPr>
        <p:spPr>
          <a:xfrm>
            <a:off x="2494523" y="1613275"/>
            <a:ext cx="1636800" cy="144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p:nvPr/>
        </p:nvSpPr>
        <p:spPr>
          <a:xfrm>
            <a:off x="189225" y="1613275"/>
            <a:ext cx="1636800" cy="144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1"/>
          <p:cNvSpPr txBox="1"/>
          <p:nvPr>
            <p:ph type="title"/>
          </p:nvPr>
        </p:nvSpPr>
        <p:spPr>
          <a:xfrm>
            <a:off x="311700" y="14050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Erasure in Our Parks</a:t>
            </a:r>
            <a:endParaRPr b="1" sz="2800">
              <a:solidFill>
                <a:srgbClr val="931A25"/>
              </a:solidFill>
              <a:latin typeface="PT Sans"/>
              <a:ea typeface="PT Sans"/>
              <a:cs typeface="PT Sans"/>
              <a:sym typeface="PT Sans"/>
            </a:endParaRPr>
          </a:p>
        </p:txBody>
      </p:sp>
      <p:sp>
        <p:nvSpPr>
          <p:cNvPr id="112" name="Google Shape;112;p21"/>
          <p:cNvSpPr txBox="1"/>
          <p:nvPr>
            <p:ph idx="1" type="body"/>
          </p:nvPr>
        </p:nvSpPr>
        <p:spPr>
          <a:xfrm>
            <a:off x="92850" y="789125"/>
            <a:ext cx="8958300" cy="528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latin typeface="PT Sans"/>
                <a:ea typeface="PT Sans"/>
                <a:cs typeface="PT Sans"/>
                <a:sym typeface="PT Sans"/>
              </a:rPr>
              <a:t>Article Link: </a:t>
            </a:r>
            <a:r>
              <a:rPr lang="en" sz="1000" u="sng">
                <a:solidFill>
                  <a:srgbClr val="0000FF"/>
                </a:solidFill>
                <a:latin typeface="PT Sans"/>
                <a:ea typeface="PT Sans"/>
                <a:cs typeface="PT Sans"/>
                <a:sym typeface="PT Sans"/>
                <a:hlinkClick r:id="rId3">
                  <a:extLst>
                    <a:ext uri="{A12FA001-AC4F-418D-AE19-62706E023703}">
                      <ahyp:hlinkClr val="tx"/>
                    </a:ext>
                  </a:extLst>
                </a:hlinkClick>
              </a:rPr>
              <a:t>https://www.theatlantic.com/magazine/archive/2021/05/return-the-national-parks-to-the-tribes/618395/</a:t>
            </a:r>
            <a:endParaRPr>
              <a:latin typeface="PT Sans"/>
              <a:ea typeface="PT Sans"/>
              <a:cs typeface="PT Sans"/>
              <a:sym typeface="PT Sans"/>
            </a:endParaRPr>
          </a:p>
          <a:p>
            <a:pPr indent="0" lvl="0" marL="0" rtl="0" algn="l">
              <a:lnSpc>
                <a:spcPct val="150000"/>
              </a:lnSpc>
              <a:spcBef>
                <a:spcPts val="0"/>
              </a:spcBef>
              <a:spcAft>
                <a:spcPts val="0"/>
              </a:spcAft>
              <a:buNone/>
            </a:pPr>
            <a:r>
              <a:rPr lang="en" sz="1200">
                <a:latin typeface="PT Sans"/>
                <a:ea typeface="PT Sans"/>
                <a:cs typeface="PT Sans"/>
                <a:sym typeface="PT Sans"/>
              </a:rPr>
              <a:t>Podcast Link: </a:t>
            </a:r>
            <a:r>
              <a:rPr lang="en" sz="1000" u="sng">
                <a:solidFill>
                  <a:srgbClr val="0000FF"/>
                </a:solidFill>
                <a:latin typeface="PT Sans"/>
                <a:ea typeface="PT Sans"/>
                <a:cs typeface="PT Sans"/>
                <a:sym typeface="PT Sans"/>
                <a:hlinkClick r:id="rId4">
                  <a:extLst>
                    <a:ext uri="{A12FA001-AC4F-418D-AE19-62706E023703}">
                      <ahyp:hlinkClr val="tx"/>
                    </a:ext>
                  </a:extLst>
                </a:hlinkClick>
              </a:rPr>
              <a:t>https://www.theatlantic.com/podcasts/archive/2021/04/national-parks-native-americans/618574/?preview=nt6XmOPb2Hxv5v6NBAbyAWTG4c0</a:t>
            </a:r>
            <a:endParaRPr sz="1600">
              <a:latin typeface="PT Sans"/>
              <a:ea typeface="PT Sans"/>
              <a:cs typeface="PT Sans"/>
              <a:sym typeface="PT Sans"/>
            </a:endParaRPr>
          </a:p>
        </p:txBody>
      </p:sp>
      <p:sp>
        <p:nvSpPr>
          <p:cNvPr id="113" name="Google Shape;113;p21"/>
          <p:cNvSpPr txBox="1"/>
          <p:nvPr/>
        </p:nvSpPr>
        <p:spPr>
          <a:xfrm>
            <a:off x="187800" y="1613275"/>
            <a:ext cx="163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Poster 1: Culture</a:t>
            </a:r>
            <a:endParaRPr/>
          </a:p>
        </p:txBody>
      </p:sp>
      <p:sp>
        <p:nvSpPr>
          <p:cNvPr id="114" name="Google Shape;114;p21"/>
          <p:cNvSpPr txBox="1"/>
          <p:nvPr/>
        </p:nvSpPr>
        <p:spPr>
          <a:xfrm>
            <a:off x="4409150" y="1613275"/>
            <a:ext cx="4326000" cy="329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Directions: On your post its, collect evidence of the following:</a:t>
            </a:r>
            <a:endParaRPr>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a:solidFill>
                <a:schemeClr val="dk1"/>
              </a:solidFill>
              <a:latin typeface="PT Sans"/>
              <a:ea typeface="PT Sans"/>
              <a:cs typeface="PT Sans"/>
              <a:sym typeface="PT Sans"/>
            </a:endParaRPr>
          </a:p>
          <a:p>
            <a:pPr indent="-317500" lvl="0" marL="457200" rtl="0" algn="l">
              <a:lnSpc>
                <a:spcPct val="115000"/>
              </a:lnSpc>
              <a:spcBef>
                <a:spcPts val="0"/>
              </a:spcBef>
              <a:spcAft>
                <a:spcPts val="0"/>
              </a:spcAft>
              <a:buClr>
                <a:schemeClr val="dk1"/>
              </a:buClr>
              <a:buSzPts val="1400"/>
              <a:buFont typeface="PT Sans"/>
              <a:buAutoNum type="arabicPeriod"/>
            </a:pPr>
            <a:r>
              <a:rPr lang="en">
                <a:solidFill>
                  <a:schemeClr val="dk1"/>
                </a:solidFill>
                <a:latin typeface="PT Sans"/>
                <a:ea typeface="PT Sans"/>
                <a:cs typeface="PT Sans"/>
                <a:sym typeface="PT Sans"/>
              </a:rPr>
              <a:t>Cultural impact of national parks on Native people</a:t>
            </a:r>
            <a:endParaRPr>
              <a:solidFill>
                <a:schemeClr val="dk1"/>
              </a:solidFill>
              <a:latin typeface="PT Sans"/>
              <a:ea typeface="PT Sans"/>
              <a:cs typeface="PT Sans"/>
              <a:sym typeface="PT Sans"/>
            </a:endParaRPr>
          </a:p>
          <a:p>
            <a:pPr indent="-317500" lvl="0" marL="457200" rtl="0" algn="l">
              <a:lnSpc>
                <a:spcPct val="115000"/>
              </a:lnSpc>
              <a:spcBef>
                <a:spcPts val="0"/>
              </a:spcBef>
              <a:spcAft>
                <a:spcPts val="0"/>
              </a:spcAft>
              <a:buClr>
                <a:schemeClr val="dk1"/>
              </a:buClr>
              <a:buSzPts val="1400"/>
              <a:buFont typeface="PT Sans"/>
              <a:buAutoNum type="arabicPeriod"/>
            </a:pPr>
            <a:r>
              <a:rPr lang="en">
                <a:solidFill>
                  <a:schemeClr val="dk1"/>
                </a:solidFill>
                <a:latin typeface="PT Sans"/>
                <a:ea typeface="PT Sans"/>
                <a:cs typeface="PT Sans"/>
                <a:sym typeface="PT Sans"/>
              </a:rPr>
              <a:t>Impact on the location of Native people</a:t>
            </a:r>
            <a:endParaRPr>
              <a:solidFill>
                <a:schemeClr val="dk1"/>
              </a:solidFill>
              <a:latin typeface="PT Sans"/>
              <a:ea typeface="PT Sans"/>
              <a:cs typeface="PT Sans"/>
              <a:sym typeface="PT Sans"/>
            </a:endParaRPr>
          </a:p>
          <a:p>
            <a:pPr indent="-317500" lvl="0" marL="457200" rtl="0" algn="l">
              <a:lnSpc>
                <a:spcPct val="115000"/>
              </a:lnSpc>
              <a:spcBef>
                <a:spcPts val="0"/>
              </a:spcBef>
              <a:spcAft>
                <a:spcPts val="0"/>
              </a:spcAft>
              <a:buClr>
                <a:schemeClr val="dk1"/>
              </a:buClr>
              <a:buSzPts val="1400"/>
              <a:buFont typeface="PT Sans"/>
              <a:buAutoNum type="arabicPeriod"/>
            </a:pPr>
            <a:r>
              <a:rPr lang="en">
                <a:solidFill>
                  <a:schemeClr val="dk1"/>
                </a:solidFill>
                <a:latin typeface="PT Sans"/>
                <a:ea typeface="PT Sans"/>
                <a:cs typeface="PT Sans"/>
                <a:sym typeface="PT Sans"/>
              </a:rPr>
              <a:t>Ecological impact of the National Parks, from a Native lens</a:t>
            </a:r>
            <a:endParaRPr>
              <a:solidFill>
                <a:schemeClr val="dk1"/>
              </a:solidFill>
              <a:latin typeface="PT Sans"/>
              <a:ea typeface="PT Sans"/>
              <a:cs typeface="PT Sans"/>
              <a:sym typeface="PT Sans"/>
            </a:endParaRPr>
          </a:p>
          <a:p>
            <a:pPr indent="-317500" lvl="0" marL="457200" rtl="0" algn="l">
              <a:lnSpc>
                <a:spcPct val="115000"/>
              </a:lnSpc>
              <a:spcBef>
                <a:spcPts val="0"/>
              </a:spcBef>
              <a:spcAft>
                <a:spcPts val="0"/>
              </a:spcAft>
              <a:buClr>
                <a:schemeClr val="dk1"/>
              </a:buClr>
              <a:buSzPts val="1400"/>
              <a:buFont typeface="PT Sans"/>
              <a:buAutoNum type="arabicPeriod"/>
            </a:pPr>
            <a:r>
              <a:rPr lang="en">
                <a:solidFill>
                  <a:schemeClr val="dk1"/>
                </a:solidFill>
                <a:latin typeface="PT Sans"/>
                <a:ea typeface="PT Sans"/>
                <a:cs typeface="PT Sans"/>
                <a:sym typeface="PT Sans"/>
              </a:rPr>
              <a:t>How to improve Native visibility in the parks for the future’</a:t>
            </a:r>
            <a:endParaRPr>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lang="en">
                <a:solidFill>
                  <a:schemeClr val="dk1"/>
                </a:solidFill>
                <a:latin typeface="PT Sans"/>
                <a:ea typeface="PT Sans"/>
                <a:cs typeface="PT Sans"/>
                <a:sym typeface="PT Sans"/>
              </a:rPr>
              <a:t>Place post its on the correct poster. </a:t>
            </a:r>
            <a:endParaRPr>
              <a:solidFill>
                <a:schemeClr val="dk1"/>
              </a:solidFill>
              <a:latin typeface="PT Sans"/>
              <a:ea typeface="PT Sans"/>
              <a:cs typeface="PT Sans"/>
              <a:sym typeface="PT Sans"/>
            </a:endParaRPr>
          </a:p>
          <a:p>
            <a:pPr indent="0" lvl="0" marL="0" rtl="0" algn="l">
              <a:spcBef>
                <a:spcPts val="0"/>
              </a:spcBef>
              <a:spcAft>
                <a:spcPts val="0"/>
              </a:spcAft>
              <a:buNone/>
            </a:pPr>
            <a:r>
              <a:t/>
            </a:r>
            <a:endParaRPr sz="1300">
              <a:latin typeface="PT Sans"/>
              <a:ea typeface="PT Sans"/>
              <a:cs typeface="PT Sans"/>
              <a:sym typeface="PT Sans"/>
            </a:endParaRPr>
          </a:p>
        </p:txBody>
      </p:sp>
      <p:sp>
        <p:nvSpPr>
          <p:cNvPr id="115" name="Google Shape;115;p21"/>
          <p:cNvSpPr txBox="1"/>
          <p:nvPr/>
        </p:nvSpPr>
        <p:spPr>
          <a:xfrm>
            <a:off x="2545142" y="1613275"/>
            <a:ext cx="163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Poster 2: </a:t>
            </a:r>
            <a:r>
              <a:rPr lang="en" sz="1000">
                <a:latin typeface="PT Sans"/>
                <a:ea typeface="PT Sans"/>
                <a:cs typeface="PT Sans"/>
                <a:sym typeface="PT Sans"/>
              </a:rPr>
              <a:t>Physical</a:t>
            </a:r>
            <a:r>
              <a:rPr lang="en" sz="1000">
                <a:latin typeface="PT Sans"/>
                <a:ea typeface="PT Sans"/>
                <a:cs typeface="PT Sans"/>
                <a:sym typeface="PT Sans"/>
              </a:rPr>
              <a:t> location</a:t>
            </a:r>
            <a:endParaRPr/>
          </a:p>
        </p:txBody>
      </p:sp>
      <p:sp>
        <p:nvSpPr>
          <p:cNvPr id="116" name="Google Shape;116;p21"/>
          <p:cNvSpPr txBox="1"/>
          <p:nvPr/>
        </p:nvSpPr>
        <p:spPr>
          <a:xfrm>
            <a:off x="187800" y="3341540"/>
            <a:ext cx="163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Poster 3: Ecology</a:t>
            </a:r>
            <a:endParaRPr/>
          </a:p>
        </p:txBody>
      </p:sp>
      <p:sp>
        <p:nvSpPr>
          <p:cNvPr id="117" name="Google Shape;117;p21"/>
          <p:cNvSpPr txBox="1"/>
          <p:nvPr/>
        </p:nvSpPr>
        <p:spPr>
          <a:xfrm>
            <a:off x="2545142" y="3341540"/>
            <a:ext cx="163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Poster 4: Combatting Erasure, Increasing Visibility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