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embeddedFontLst>
    <p:embeddedFont>
      <p:font typeface="Montserrat"/>
      <p:regular r:id="rId17"/>
      <p:bold r:id="rId18"/>
      <p:italic r:id="rId19"/>
      <p:boldItalic r:id="rId20"/>
    </p:embeddedFont>
    <p:embeddedFont>
      <p:font typeface="PT Sans"/>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Montserrat-boldItalic.fntdata"/><Relationship Id="rId11" Type="http://schemas.openxmlformats.org/officeDocument/2006/relationships/slide" Target="slides/slide6.xml"/><Relationship Id="rId22" Type="http://schemas.openxmlformats.org/officeDocument/2006/relationships/font" Target="fonts/PTSans-bold.fntdata"/><Relationship Id="rId10" Type="http://schemas.openxmlformats.org/officeDocument/2006/relationships/slide" Target="slides/slide5.xml"/><Relationship Id="rId21" Type="http://schemas.openxmlformats.org/officeDocument/2006/relationships/font" Target="fonts/PTSans-regular.fntdata"/><Relationship Id="rId13" Type="http://schemas.openxmlformats.org/officeDocument/2006/relationships/slide" Target="slides/slide8.xml"/><Relationship Id="rId24" Type="http://schemas.openxmlformats.org/officeDocument/2006/relationships/font" Target="fonts/PTSans-boldItalic.fntdata"/><Relationship Id="rId12" Type="http://schemas.openxmlformats.org/officeDocument/2006/relationships/slide" Target="slides/slide7.xml"/><Relationship Id="rId23" Type="http://schemas.openxmlformats.org/officeDocument/2006/relationships/font" Target="fonts/PTSans-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Montserrat-regular.fntdata"/><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Montserrat-italic.fntdata"/><Relationship Id="rId6" Type="http://schemas.openxmlformats.org/officeDocument/2006/relationships/slide" Target="slides/slide1.xml"/><Relationship Id="rId18" Type="http://schemas.openxmlformats.org/officeDocument/2006/relationships/font" Target="fonts/Montserrat-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 name="Shape 53"/>
        <p:cNvGrpSpPr/>
        <p:nvPr/>
      </p:nvGrpSpPr>
      <p:grpSpPr>
        <a:xfrm>
          <a:off x="0" y="0"/>
          <a:ext cx="0" cy="0"/>
          <a:chOff x="0" y="0"/>
          <a:chExt cx="0" cy="0"/>
        </a:xfrm>
      </p:grpSpPr>
      <p:sp>
        <p:nvSpPr>
          <p:cNvPr id="54" name="Google Shape;54;gd57ea8a126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5" name="Google Shape;55;gd57ea8a126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de46d5b75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de46d5b75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d6ac6608ce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d6ac6608ce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gd57ea8a159_0_1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gd57ea8a159_0_1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d57ea8a159_0_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d57ea8a159_0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d57ea8a15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d57ea8a15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e01904cf3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e01904cf3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de70bcabaa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de70bcabaa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e01904cf34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e01904cf34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dd1f0a7f78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dd1f0a7f78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d4e763e047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d4e763e047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sp>
        <p:nvSpPr>
          <p:cNvPr id="11" name="Google Shape;11;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
        <p:nvSpPr>
          <p:cNvPr id="12" name="Google Shape;12;p2"/>
          <p:cNvSpPr txBox="1"/>
          <p:nvPr/>
        </p:nvSpPr>
        <p:spPr>
          <a:xfrm>
            <a:off x="311708" y="744575"/>
            <a:ext cx="8520600" cy="2052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3" name="Google Shape;13;p2"/>
          <p:cNvPicPr preferRelativeResize="0"/>
          <p:nvPr/>
        </p:nvPicPr>
        <p:blipFill>
          <a:blip r:embed="rId2">
            <a:alphaModFix/>
          </a:blip>
          <a:stretch>
            <a:fillRect/>
          </a:stretch>
        </p:blipFill>
        <p:spPr>
          <a:xfrm>
            <a:off x="7362100" y="4214975"/>
            <a:ext cx="1705700" cy="699925"/>
          </a:xfrm>
          <a:prstGeom prst="rect">
            <a:avLst/>
          </a:prstGeom>
          <a:noFill/>
          <a:ln>
            <a:noFill/>
          </a:ln>
        </p:spPr>
      </p:pic>
      <p:cxnSp>
        <p:nvCxnSpPr>
          <p:cNvPr id="14" name="Google Shape;14;p2"/>
          <p:cNvCxnSpPr/>
          <p:nvPr/>
        </p:nvCxnSpPr>
        <p:spPr>
          <a:xfrm>
            <a:off x="-176025" y="78225"/>
            <a:ext cx="9407100" cy="0"/>
          </a:xfrm>
          <a:prstGeom prst="straightConnector1">
            <a:avLst/>
          </a:prstGeom>
          <a:noFill/>
          <a:ln cap="flat" cmpd="sng" w="114300">
            <a:solidFill>
              <a:srgbClr val="990000"/>
            </a:solidFill>
            <a:prstDash val="solid"/>
            <a:round/>
            <a:headEnd len="med" w="med" type="none"/>
            <a:tailEnd len="med" w="med" type="none"/>
          </a:ln>
        </p:spPr>
      </p:cxnSp>
      <p:cxnSp>
        <p:nvCxnSpPr>
          <p:cNvPr id="15" name="Google Shape;15;p2"/>
          <p:cNvCxnSpPr/>
          <p:nvPr/>
        </p:nvCxnSpPr>
        <p:spPr>
          <a:xfrm>
            <a:off x="-131550" y="5041675"/>
            <a:ext cx="9407100" cy="0"/>
          </a:xfrm>
          <a:prstGeom prst="straightConnector1">
            <a:avLst/>
          </a:prstGeom>
          <a:noFill/>
          <a:ln cap="flat" cmpd="sng" w="114300">
            <a:solidFill>
              <a:srgbClr val="990000"/>
            </a:solidFill>
            <a:prstDash val="solid"/>
            <a:round/>
            <a:headEnd len="med" w="med" type="none"/>
            <a:tailEnd len="med" w="med" type="none"/>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7" name="Shape 47"/>
        <p:cNvGrpSpPr/>
        <p:nvPr/>
      </p:nvGrpSpPr>
      <p:grpSpPr>
        <a:xfrm>
          <a:off x="0" y="0"/>
          <a:ext cx="0" cy="0"/>
          <a:chOff x="0" y="0"/>
          <a:chExt cx="0" cy="0"/>
        </a:xfrm>
      </p:grpSpPr>
      <p:sp>
        <p:nvSpPr>
          <p:cNvPr id="48" name="Google Shape;48;p11"/>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Autofit/>
          </a:bodyPr>
          <a:lstStyle>
            <a:lvl1pPr lvl="0" algn="ctr">
              <a:spcBef>
                <a:spcPts val="0"/>
              </a:spcBef>
              <a:spcAft>
                <a:spcPts val="0"/>
              </a:spcAft>
              <a:buSzPts val="12000"/>
              <a:buChar char="●"/>
              <a:defRPr sz="12000"/>
            </a:lvl1pPr>
            <a:lvl2pPr lvl="1" algn="ctr">
              <a:spcBef>
                <a:spcPts val="0"/>
              </a:spcBef>
              <a:spcAft>
                <a:spcPts val="0"/>
              </a:spcAft>
              <a:buSzPts val="12000"/>
              <a:buChar char="○"/>
              <a:defRPr sz="12000"/>
            </a:lvl2pPr>
            <a:lvl3pPr lvl="2" algn="ctr">
              <a:spcBef>
                <a:spcPts val="0"/>
              </a:spcBef>
              <a:spcAft>
                <a:spcPts val="0"/>
              </a:spcAft>
              <a:buSzPts val="12000"/>
              <a:buChar char="■"/>
              <a:defRPr sz="12000"/>
            </a:lvl3pPr>
            <a:lvl4pPr lvl="3" algn="ctr">
              <a:spcBef>
                <a:spcPts val="0"/>
              </a:spcBef>
              <a:spcAft>
                <a:spcPts val="0"/>
              </a:spcAft>
              <a:buSzPts val="12000"/>
              <a:buChar char="●"/>
              <a:defRPr sz="12000"/>
            </a:lvl4pPr>
            <a:lvl5pPr lvl="4" algn="ctr">
              <a:spcBef>
                <a:spcPts val="0"/>
              </a:spcBef>
              <a:spcAft>
                <a:spcPts val="0"/>
              </a:spcAft>
              <a:buSzPts val="12000"/>
              <a:buChar char="○"/>
              <a:defRPr sz="12000"/>
            </a:lvl5pPr>
            <a:lvl6pPr lvl="5" algn="ctr">
              <a:spcBef>
                <a:spcPts val="0"/>
              </a:spcBef>
              <a:spcAft>
                <a:spcPts val="0"/>
              </a:spcAft>
              <a:buSzPts val="12000"/>
              <a:buChar char="■"/>
              <a:defRPr sz="12000"/>
            </a:lvl6pPr>
            <a:lvl7pPr lvl="6" algn="ctr">
              <a:spcBef>
                <a:spcPts val="0"/>
              </a:spcBef>
              <a:spcAft>
                <a:spcPts val="0"/>
              </a:spcAft>
              <a:buSzPts val="12000"/>
              <a:buChar char="●"/>
              <a:defRPr sz="12000"/>
            </a:lvl7pPr>
            <a:lvl8pPr lvl="7" algn="ctr">
              <a:spcBef>
                <a:spcPts val="0"/>
              </a:spcBef>
              <a:spcAft>
                <a:spcPts val="0"/>
              </a:spcAft>
              <a:buSzPts val="12000"/>
              <a:buChar char="○"/>
              <a:defRPr sz="12000"/>
            </a:lvl8pPr>
            <a:lvl9pPr lvl="8" algn="ctr">
              <a:spcBef>
                <a:spcPts val="0"/>
              </a:spcBef>
              <a:spcAft>
                <a:spcPts val="0"/>
              </a:spcAft>
              <a:buSzPts val="12000"/>
              <a:buChar char="■"/>
              <a:defRPr sz="12000"/>
            </a:lvl9pPr>
          </a:lstStyle>
          <a:p>
            <a:r>
              <a:t>xx%</a:t>
            </a:r>
          </a:p>
        </p:txBody>
      </p:sp>
      <p:sp>
        <p:nvSpPr>
          <p:cNvPr id="49" name="Google Shape;49;p11"/>
          <p:cNvSpPr txBox="1"/>
          <p:nvPr>
            <p:ph idx="1" type="body"/>
          </p:nvPr>
        </p:nvSpPr>
        <p:spPr>
          <a:xfrm>
            <a:off x="311700" y="3152225"/>
            <a:ext cx="8520600" cy="1300800"/>
          </a:xfrm>
          <a:prstGeom prst="rect">
            <a:avLst/>
          </a:prstGeom>
          <a:noFill/>
          <a:ln>
            <a:noFill/>
          </a:ln>
        </p:spPr>
        <p:txBody>
          <a:bodyPr anchorCtr="0" anchor="ctr" bIns="91425" lIns="91425" spcFirstLastPara="1" rIns="91425" wrap="square" tIns="91425">
            <a:noAutofit/>
          </a:bodyPr>
          <a:lstStyle>
            <a:lvl1pPr indent="-317500" lvl="0" marL="457200" algn="ctr">
              <a:spcBef>
                <a:spcPts val="0"/>
              </a:spcBef>
              <a:spcAft>
                <a:spcPts val="0"/>
              </a:spcAft>
              <a:buSzPts val="14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0" name="Google Shape;50;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1" name="Shape 51"/>
        <p:cNvGrpSpPr/>
        <p:nvPr/>
      </p:nvGrpSpPr>
      <p:grpSpPr>
        <a:xfrm>
          <a:off x="0" y="0"/>
          <a:ext cx="0" cy="0"/>
          <a:chOff x="0" y="0"/>
          <a:chExt cx="0" cy="0"/>
        </a:xfrm>
      </p:grpSpPr>
      <p:sp>
        <p:nvSpPr>
          <p:cNvPr id="52" name="Google Shape;52;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6" name="Shape 16"/>
        <p:cNvGrpSpPr/>
        <p:nvPr/>
      </p:nvGrpSpPr>
      <p:grpSpPr>
        <a:xfrm>
          <a:off x="0" y="0"/>
          <a:ext cx="0" cy="0"/>
          <a:chOff x="0" y="0"/>
          <a:chExt cx="0" cy="0"/>
        </a:xfrm>
      </p:grpSpPr>
      <p:sp>
        <p:nvSpPr>
          <p:cNvPr id="17" name="Google Shape;17;p3"/>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Autofit/>
          </a:bodyPr>
          <a:lstStyle>
            <a:lvl1pPr lvl="0" algn="ctr">
              <a:spcBef>
                <a:spcPts val="0"/>
              </a:spcBef>
              <a:spcAft>
                <a:spcPts val="0"/>
              </a:spcAft>
              <a:buSzPts val="3600"/>
              <a:buChar char="●"/>
              <a:defRPr sz="3600"/>
            </a:lvl1pPr>
            <a:lvl2pPr lvl="1" algn="ctr">
              <a:spcBef>
                <a:spcPts val="0"/>
              </a:spcBef>
              <a:spcAft>
                <a:spcPts val="0"/>
              </a:spcAft>
              <a:buSzPts val="3600"/>
              <a:buChar char="○"/>
              <a:defRPr sz="3600"/>
            </a:lvl2pPr>
            <a:lvl3pPr lvl="2" algn="ctr">
              <a:spcBef>
                <a:spcPts val="0"/>
              </a:spcBef>
              <a:spcAft>
                <a:spcPts val="0"/>
              </a:spcAft>
              <a:buSzPts val="3600"/>
              <a:buChar char="■"/>
              <a:defRPr sz="3600"/>
            </a:lvl3pPr>
            <a:lvl4pPr lvl="3" algn="ctr">
              <a:spcBef>
                <a:spcPts val="0"/>
              </a:spcBef>
              <a:spcAft>
                <a:spcPts val="0"/>
              </a:spcAft>
              <a:buSzPts val="3600"/>
              <a:buChar char="●"/>
              <a:defRPr sz="3600"/>
            </a:lvl4pPr>
            <a:lvl5pPr lvl="4" algn="ctr">
              <a:spcBef>
                <a:spcPts val="0"/>
              </a:spcBef>
              <a:spcAft>
                <a:spcPts val="0"/>
              </a:spcAft>
              <a:buSzPts val="3600"/>
              <a:buChar char="○"/>
              <a:defRPr sz="3600"/>
            </a:lvl5pPr>
            <a:lvl6pPr lvl="5" algn="ctr">
              <a:spcBef>
                <a:spcPts val="0"/>
              </a:spcBef>
              <a:spcAft>
                <a:spcPts val="0"/>
              </a:spcAft>
              <a:buSzPts val="3600"/>
              <a:buChar char="■"/>
              <a:defRPr sz="3600"/>
            </a:lvl6pPr>
            <a:lvl7pPr lvl="6" algn="ctr">
              <a:spcBef>
                <a:spcPts val="0"/>
              </a:spcBef>
              <a:spcAft>
                <a:spcPts val="0"/>
              </a:spcAft>
              <a:buSzPts val="3600"/>
              <a:buChar char="●"/>
              <a:defRPr sz="3600"/>
            </a:lvl7pPr>
            <a:lvl8pPr lvl="7" algn="ctr">
              <a:spcBef>
                <a:spcPts val="0"/>
              </a:spcBef>
              <a:spcAft>
                <a:spcPts val="0"/>
              </a:spcAft>
              <a:buSzPts val="3600"/>
              <a:buChar char="○"/>
              <a:defRPr sz="3600"/>
            </a:lvl8pPr>
            <a:lvl9pPr lvl="8" algn="ctr">
              <a:spcBef>
                <a:spcPts val="0"/>
              </a:spcBef>
              <a:spcAft>
                <a:spcPts val="0"/>
              </a:spcAft>
              <a:buSzPts val="3600"/>
              <a:buChar char="■"/>
              <a:defRPr sz="3600"/>
            </a:lvl9pPr>
          </a:lstStyle>
          <a:p/>
        </p:txBody>
      </p:sp>
      <p:sp>
        <p:nvSpPr>
          <p:cNvPr id="18" name="Google Shape;18;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sp>
        <p:nvSpPr>
          <p:cNvPr id="20" name="Google Shape;20;p4"/>
          <p:cNvSpPr txBox="1"/>
          <p:nvPr>
            <p:ph type="title"/>
          </p:nvPr>
        </p:nvSpPr>
        <p:spPr>
          <a:xfrm>
            <a:off x="311700" y="445025"/>
            <a:ext cx="8520600" cy="572700"/>
          </a:xfrm>
          <a:prstGeom prst="rect">
            <a:avLst/>
          </a:prstGeom>
          <a:noFill/>
          <a:ln>
            <a:noFill/>
          </a:ln>
        </p:spPr>
        <p:txBody>
          <a:bodyPr anchorCtr="0" anchor="ctr" bIns="91425" lIns="91425" spcFirstLastPara="1" rIns="91425" wrap="square" tIns="91425">
            <a:noAutofit/>
          </a:bodyPr>
          <a:lstStyle>
            <a:lvl1pPr lvl="0">
              <a:spcBef>
                <a:spcPts val="0"/>
              </a:spcBef>
              <a:spcAft>
                <a:spcPts val="0"/>
              </a:spcAft>
              <a:buSzPts val="1400"/>
              <a:buChar char="●"/>
              <a:defRPr/>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p:txBody>
      </p:sp>
      <p:sp>
        <p:nvSpPr>
          <p:cNvPr id="21" name="Google Shape;21;p4"/>
          <p:cNvSpPr txBox="1"/>
          <p:nvPr>
            <p:ph idx="1" type="body"/>
          </p:nvPr>
        </p:nvSpPr>
        <p:spPr>
          <a:xfrm>
            <a:off x="311700" y="1152475"/>
            <a:ext cx="8520600" cy="3416400"/>
          </a:xfrm>
          <a:prstGeom prst="rect">
            <a:avLst/>
          </a:prstGeom>
          <a:noFill/>
          <a:ln>
            <a:noFill/>
          </a:ln>
        </p:spPr>
        <p:txBody>
          <a:bodyPr anchorCtr="0" anchor="ctr" bIns="91425" lIns="91425" spcFirstLastPara="1" rIns="91425" wrap="square" tIns="91425">
            <a:noAutofit/>
          </a:bodyPr>
          <a:lstStyle>
            <a:lvl1pPr indent="-317500" lvl="0" marL="457200">
              <a:spcBef>
                <a:spcPts val="0"/>
              </a:spcBef>
              <a:spcAft>
                <a:spcPts val="0"/>
              </a:spcAft>
              <a:buSzPts val="14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2" name="Google Shape;22;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3" name="Shape 23"/>
        <p:cNvGrpSpPr/>
        <p:nvPr/>
      </p:nvGrpSpPr>
      <p:grpSpPr>
        <a:xfrm>
          <a:off x="0" y="0"/>
          <a:ext cx="0" cy="0"/>
          <a:chOff x="0" y="0"/>
          <a:chExt cx="0" cy="0"/>
        </a:xfrm>
      </p:grpSpPr>
      <p:sp>
        <p:nvSpPr>
          <p:cNvPr id="24" name="Google Shape;24;p5"/>
          <p:cNvSpPr txBox="1"/>
          <p:nvPr>
            <p:ph type="title"/>
          </p:nvPr>
        </p:nvSpPr>
        <p:spPr>
          <a:xfrm>
            <a:off x="311700" y="445025"/>
            <a:ext cx="8520600" cy="572700"/>
          </a:xfrm>
          <a:prstGeom prst="rect">
            <a:avLst/>
          </a:prstGeom>
          <a:noFill/>
          <a:ln>
            <a:noFill/>
          </a:ln>
        </p:spPr>
        <p:txBody>
          <a:bodyPr anchorCtr="0" anchor="ctr" bIns="91425" lIns="91425" spcFirstLastPara="1" rIns="91425" wrap="square" tIns="91425">
            <a:noAutofit/>
          </a:bodyPr>
          <a:lstStyle>
            <a:lvl1pPr lvl="0">
              <a:spcBef>
                <a:spcPts val="0"/>
              </a:spcBef>
              <a:spcAft>
                <a:spcPts val="0"/>
              </a:spcAft>
              <a:buSzPts val="1400"/>
              <a:buChar char="●"/>
              <a:defRPr/>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p:txBody>
      </p:sp>
      <p:sp>
        <p:nvSpPr>
          <p:cNvPr id="25" name="Google Shape;25;p5"/>
          <p:cNvSpPr txBox="1"/>
          <p:nvPr>
            <p:ph idx="1" type="body"/>
          </p:nvPr>
        </p:nvSpPr>
        <p:spPr>
          <a:xfrm>
            <a:off x="311700" y="1152475"/>
            <a:ext cx="3999900" cy="3416400"/>
          </a:xfrm>
          <a:prstGeom prst="rect">
            <a:avLst/>
          </a:prstGeom>
          <a:noFill/>
          <a:ln>
            <a:noFill/>
          </a:ln>
        </p:spPr>
        <p:txBody>
          <a:bodyPr anchorCtr="0" anchor="ctr"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6" name="Google Shape;26;p5"/>
          <p:cNvSpPr txBox="1"/>
          <p:nvPr>
            <p:ph idx="2" type="body"/>
          </p:nvPr>
        </p:nvSpPr>
        <p:spPr>
          <a:xfrm>
            <a:off x="4832400" y="1152475"/>
            <a:ext cx="3999900" cy="3416400"/>
          </a:xfrm>
          <a:prstGeom prst="rect">
            <a:avLst/>
          </a:prstGeom>
          <a:noFill/>
          <a:ln>
            <a:noFill/>
          </a:ln>
        </p:spPr>
        <p:txBody>
          <a:bodyPr anchorCtr="0" anchor="ctr"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8" name="Shape 28"/>
        <p:cNvGrpSpPr/>
        <p:nvPr/>
      </p:nvGrpSpPr>
      <p:grpSpPr>
        <a:xfrm>
          <a:off x="0" y="0"/>
          <a:ext cx="0" cy="0"/>
          <a:chOff x="0" y="0"/>
          <a:chExt cx="0" cy="0"/>
        </a:xfrm>
      </p:grpSpPr>
      <p:sp>
        <p:nvSpPr>
          <p:cNvPr id="29" name="Google Shape;29;p6"/>
          <p:cNvSpPr txBox="1"/>
          <p:nvPr>
            <p:ph type="title"/>
          </p:nvPr>
        </p:nvSpPr>
        <p:spPr>
          <a:xfrm>
            <a:off x="311700" y="445025"/>
            <a:ext cx="8520600" cy="572700"/>
          </a:xfrm>
          <a:prstGeom prst="rect">
            <a:avLst/>
          </a:prstGeom>
          <a:noFill/>
          <a:ln>
            <a:noFill/>
          </a:ln>
        </p:spPr>
        <p:txBody>
          <a:bodyPr anchorCtr="0" anchor="ctr" bIns="91425" lIns="91425" spcFirstLastPara="1" rIns="91425" wrap="square" tIns="91425">
            <a:noAutofit/>
          </a:bodyPr>
          <a:lstStyle>
            <a:lvl1pPr lvl="0">
              <a:spcBef>
                <a:spcPts val="0"/>
              </a:spcBef>
              <a:spcAft>
                <a:spcPts val="0"/>
              </a:spcAft>
              <a:buSzPts val="1400"/>
              <a:buChar char="●"/>
              <a:defRPr/>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p:txBody>
      </p:sp>
      <p:sp>
        <p:nvSpPr>
          <p:cNvPr id="30" name="Google Shape;30;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1" name="Shape 31"/>
        <p:cNvGrpSpPr/>
        <p:nvPr/>
      </p:nvGrpSpPr>
      <p:grpSpPr>
        <a:xfrm>
          <a:off x="0" y="0"/>
          <a:ext cx="0" cy="0"/>
          <a:chOff x="0" y="0"/>
          <a:chExt cx="0" cy="0"/>
        </a:xfrm>
      </p:grpSpPr>
      <p:sp>
        <p:nvSpPr>
          <p:cNvPr id="32" name="Google Shape;32;p7"/>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SzPts val="2400"/>
              <a:buChar char="●"/>
              <a:defRPr sz="2400"/>
            </a:lvl1pPr>
            <a:lvl2pPr lvl="1">
              <a:spcBef>
                <a:spcPts val="0"/>
              </a:spcBef>
              <a:spcAft>
                <a:spcPts val="0"/>
              </a:spcAft>
              <a:buSzPts val="2400"/>
              <a:buChar char="○"/>
              <a:defRPr sz="2400"/>
            </a:lvl2pPr>
            <a:lvl3pPr lvl="2">
              <a:spcBef>
                <a:spcPts val="0"/>
              </a:spcBef>
              <a:spcAft>
                <a:spcPts val="0"/>
              </a:spcAft>
              <a:buSzPts val="2400"/>
              <a:buChar char="■"/>
              <a:defRPr sz="2400"/>
            </a:lvl3pPr>
            <a:lvl4pPr lvl="3">
              <a:spcBef>
                <a:spcPts val="0"/>
              </a:spcBef>
              <a:spcAft>
                <a:spcPts val="0"/>
              </a:spcAft>
              <a:buSzPts val="2400"/>
              <a:buChar char="●"/>
              <a:defRPr sz="2400"/>
            </a:lvl4pPr>
            <a:lvl5pPr lvl="4">
              <a:spcBef>
                <a:spcPts val="0"/>
              </a:spcBef>
              <a:spcAft>
                <a:spcPts val="0"/>
              </a:spcAft>
              <a:buSzPts val="2400"/>
              <a:buChar char="○"/>
              <a:defRPr sz="2400"/>
            </a:lvl5pPr>
            <a:lvl6pPr lvl="5">
              <a:spcBef>
                <a:spcPts val="0"/>
              </a:spcBef>
              <a:spcAft>
                <a:spcPts val="0"/>
              </a:spcAft>
              <a:buSzPts val="2400"/>
              <a:buChar char="■"/>
              <a:defRPr sz="2400"/>
            </a:lvl6pPr>
            <a:lvl7pPr lvl="6">
              <a:spcBef>
                <a:spcPts val="0"/>
              </a:spcBef>
              <a:spcAft>
                <a:spcPts val="0"/>
              </a:spcAft>
              <a:buSzPts val="2400"/>
              <a:buChar char="●"/>
              <a:defRPr sz="2400"/>
            </a:lvl7pPr>
            <a:lvl8pPr lvl="7">
              <a:spcBef>
                <a:spcPts val="0"/>
              </a:spcBef>
              <a:spcAft>
                <a:spcPts val="0"/>
              </a:spcAft>
              <a:buSzPts val="2400"/>
              <a:buChar char="○"/>
              <a:defRPr sz="2400"/>
            </a:lvl8pPr>
            <a:lvl9pPr lvl="8">
              <a:spcBef>
                <a:spcPts val="0"/>
              </a:spcBef>
              <a:spcAft>
                <a:spcPts val="0"/>
              </a:spcAft>
              <a:buSzPts val="2400"/>
              <a:buChar char="■"/>
              <a:defRPr sz="2400"/>
            </a:lvl9pPr>
          </a:lstStyle>
          <a:p/>
        </p:txBody>
      </p:sp>
      <p:sp>
        <p:nvSpPr>
          <p:cNvPr id="33" name="Google Shape;33;p7"/>
          <p:cNvSpPr txBox="1"/>
          <p:nvPr>
            <p:ph idx="1" type="body"/>
          </p:nvPr>
        </p:nvSpPr>
        <p:spPr>
          <a:xfrm>
            <a:off x="311700" y="1389600"/>
            <a:ext cx="2808000" cy="3179400"/>
          </a:xfrm>
          <a:prstGeom prst="rect">
            <a:avLst/>
          </a:prstGeom>
          <a:noFill/>
          <a:ln>
            <a:noFill/>
          </a:ln>
        </p:spPr>
        <p:txBody>
          <a:bodyPr anchorCtr="0" anchor="ctr"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5" name="Shape 35"/>
        <p:cNvGrpSpPr/>
        <p:nvPr/>
      </p:nvGrpSpPr>
      <p:grpSpPr>
        <a:xfrm>
          <a:off x="0" y="0"/>
          <a:ext cx="0" cy="0"/>
          <a:chOff x="0" y="0"/>
          <a:chExt cx="0" cy="0"/>
        </a:xfrm>
      </p:grpSpPr>
      <p:sp>
        <p:nvSpPr>
          <p:cNvPr id="36" name="Google Shape;36;p8"/>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Autofit/>
          </a:bodyPr>
          <a:lstStyle>
            <a:lvl1pPr lvl="0">
              <a:spcBef>
                <a:spcPts val="0"/>
              </a:spcBef>
              <a:spcAft>
                <a:spcPts val="0"/>
              </a:spcAft>
              <a:buSzPts val="4800"/>
              <a:buChar char="●"/>
              <a:defRPr sz="4800"/>
            </a:lvl1pPr>
            <a:lvl2pPr lvl="1">
              <a:spcBef>
                <a:spcPts val="0"/>
              </a:spcBef>
              <a:spcAft>
                <a:spcPts val="0"/>
              </a:spcAft>
              <a:buSzPts val="4800"/>
              <a:buChar char="○"/>
              <a:defRPr sz="4800"/>
            </a:lvl2pPr>
            <a:lvl3pPr lvl="2">
              <a:spcBef>
                <a:spcPts val="0"/>
              </a:spcBef>
              <a:spcAft>
                <a:spcPts val="0"/>
              </a:spcAft>
              <a:buSzPts val="4800"/>
              <a:buChar char="■"/>
              <a:defRPr sz="4800"/>
            </a:lvl3pPr>
            <a:lvl4pPr lvl="3">
              <a:spcBef>
                <a:spcPts val="0"/>
              </a:spcBef>
              <a:spcAft>
                <a:spcPts val="0"/>
              </a:spcAft>
              <a:buSzPts val="4800"/>
              <a:buChar char="●"/>
              <a:defRPr sz="4800"/>
            </a:lvl4pPr>
            <a:lvl5pPr lvl="4">
              <a:spcBef>
                <a:spcPts val="0"/>
              </a:spcBef>
              <a:spcAft>
                <a:spcPts val="0"/>
              </a:spcAft>
              <a:buSzPts val="4800"/>
              <a:buChar char="○"/>
              <a:defRPr sz="4800"/>
            </a:lvl5pPr>
            <a:lvl6pPr lvl="5">
              <a:spcBef>
                <a:spcPts val="0"/>
              </a:spcBef>
              <a:spcAft>
                <a:spcPts val="0"/>
              </a:spcAft>
              <a:buSzPts val="4800"/>
              <a:buChar char="■"/>
              <a:defRPr sz="4800"/>
            </a:lvl6pPr>
            <a:lvl7pPr lvl="6">
              <a:spcBef>
                <a:spcPts val="0"/>
              </a:spcBef>
              <a:spcAft>
                <a:spcPts val="0"/>
              </a:spcAft>
              <a:buSzPts val="4800"/>
              <a:buChar char="●"/>
              <a:defRPr sz="4800"/>
            </a:lvl7pPr>
            <a:lvl8pPr lvl="7">
              <a:spcBef>
                <a:spcPts val="0"/>
              </a:spcBef>
              <a:spcAft>
                <a:spcPts val="0"/>
              </a:spcAft>
              <a:buSzPts val="4800"/>
              <a:buChar char="○"/>
              <a:defRPr sz="4800"/>
            </a:lvl8pPr>
            <a:lvl9pPr lvl="8">
              <a:spcBef>
                <a:spcPts val="0"/>
              </a:spcBef>
              <a:spcAft>
                <a:spcPts val="0"/>
              </a:spcAft>
              <a:buSzPts val="4800"/>
              <a:buChar char="■"/>
              <a:defRPr sz="4800"/>
            </a:lvl9pPr>
          </a:lstStyle>
          <a:p/>
        </p:txBody>
      </p:sp>
      <p:sp>
        <p:nvSpPr>
          <p:cNvPr id="37" name="Google Shape;37;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 name="Google Shape;40;p9"/>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Autofit/>
          </a:bodyPr>
          <a:lstStyle>
            <a:lvl1pPr lvl="0" algn="ctr">
              <a:spcBef>
                <a:spcPts val="0"/>
              </a:spcBef>
              <a:spcAft>
                <a:spcPts val="0"/>
              </a:spcAft>
              <a:buSzPts val="4200"/>
              <a:buChar char="●"/>
              <a:defRPr sz="4200"/>
            </a:lvl1pPr>
            <a:lvl2pPr lvl="1" algn="ctr">
              <a:spcBef>
                <a:spcPts val="0"/>
              </a:spcBef>
              <a:spcAft>
                <a:spcPts val="0"/>
              </a:spcAft>
              <a:buSzPts val="4200"/>
              <a:buChar char="○"/>
              <a:defRPr sz="4200"/>
            </a:lvl2pPr>
            <a:lvl3pPr lvl="2" algn="ctr">
              <a:spcBef>
                <a:spcPts val="0"/>
              </a:spcBef>
              <a:spcAft>
                <a:spcPts val="0"/>
              </a:spcAft>
              <a:buSzPts val="4200"/>
              <a:buChar char="■"/>
              <a:defRPr sz="4200"/>
            </a:lvl3pPr>
            <a:lvl4pPr lvl="3" algn="ctr">
              <a:spcBef>
                <a:spcPts val="0"/>
              </a:spcBef>
              <a:spcAft>
                <a:spcPts val="0"/>
              </a:spcAft>
              <a:buSzPts val="4200"/>
              <a:buChar char="●"/>
              <a:defRPr sz="4200"/>
            </a:lvl4pPr>
            <a:lvl5pPr lvl="4" algn="ctr">
              <a:spcBef>
                <a:spcPts val="0"/>
              </a:spcBef>
              <a:spcAft>
                <a:spcPts val="0"/>
              </a:spcAft>
              <a:buSzPts val="4200"/>
              <a:buChar char="○"/>
              <a:defRPr sz="4200"/>
            </a:lvl5pPr>
            <a:lvl6pPr lvl="5" algn="ctr">
              <a:spcBef>
                <a:spcPts val="0"/>
              </a:spcBef>
              <a:spcAft>
                <a:spcPts val="0"/>
              </a:spcAft>
              <a:buSzPts val="4200"/>
              <a:buChar char="■"/>
              <a:defRPr sz="4200"/>
            </a:lvl6pPr>
            <a:lvl7pPr lvl="6" algn="ctr">
              <a:spcBef>
                <a:spcPts val="0"/>
              </a:spcBef>
              <a:spcAft>
                <a:spcPts val="0"/>
              </a:spcAft>
              <a:buSzPts val="4200"/>
              <a:buChar char="●"/>
              <a:defRPr sz="4200"/>
            </a:lvl7pPr>
            <a:lvl8pPr lvl="7" algn="ctr">
              <a:spcBef>
                <a:spcPts val="0"/>
              </a:spcBef>
              <a:spcAft>
                <a:spcPts val="0"/>
              </a:spcAft>
              <a:buSzPts val="4200"/>
              <a:buChar char="○"/>
              <a:defRPr sz="4200"/>
            </a:lvl8pPr>
            <a:lvl9pPr lvl="8" algn="ctr">
              <a:spcBef>
                <a:spcPts val="0"/>
              </a:spcBef>
              <a:spcAft>
                <a:spcPts val="0"/>
              </a:spcAft>
              <a:buSzPts val="4200"/>
              <a:buChar char="■"/>
              <a:defRPr sz="4200"/>
            </a:lvl9pPr>
          </a:lstStyle>
          <a:p/>
        </p:txBody>
      </p:sp>
      <p:sp>
        <p:nvSpPr>
          <p:cNvPr id="41" name="Google Shape;41;p9"/>
          <p:cNvSpPr txBox="1"/>
          <p:nvPr>
            <p:ph idx="1" type="subTitle"/>
          </p:nvPr>
        </p:nvSpPr>
        <p:spPr>
          <a:xfrm>
            <a:off x="265500" y="2803075"/>
            <a:ext cx="4045200" cy="12351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2" name="Google Shape;42;p9"/>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Autofit/>
          </a:bodyPr>
          <a:lstStyle>
            <a:lvl1pPr indent="-317500" lvl="0" marL="457200">
              <a:spcBef>
                <a:spcPts val="0"/>
              </a:spcBef>
              <a:spcAft>
                <a:spcPts val="0"/>
              </a:spcAft>
              <a:buSzPts val="14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3" name="Google Shape;43;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4" name="Shape 44"/>
        <p:cNvGrpSpPr/>
        <p:nvPr/>
      </p:nvGrpSpPr>
      <p:grpSpPr>
        <a:xfrm>
          <a:off x="0" y="0"/>
          <a:ext cx="0" cy="0"/>
          <a:chOff x="0" y="0"/>
          <a:chExt cx="0" cy="0"/>
        </a:xfrm>
      </p:grpSpPr>
      <p:sp>
        <p:nvSpPr>
          <p:cNvPr id="45" name="Google Shape;45;p10"/>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400"/>
              <a:buNone/>
              <a:defRPr/>
            </a:lvl1pPr>
          </a:lstStyle>
          <a:p/>
        </p:txBody>
      </p:sp>
      <p:sp>
        <p:nvSpPr>
          <p:cNvPr id="46" name="Google Shape;46;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pic>
        <p:nvPicPr>
          <p:cNvPr id="7" name="Google Shape;7;p1"/>
          <p:cNvPicPr preferRelativeResize="0"/>
          <p:nvPr/>
        </p:nvPicPr>
        <p:blipFill>
          <a:blip r:embed="rId1">
            <a:alphaModFix/>
          </a:blip>
          <a:stretch>
            <a:fillRect/>
          </a:stretch>
        </p:blipFill>
        <p:spPr>
          <a:xfrm>
            <a:off x="7362100" y="4214975"/>
            <a:ext cx="1705700" cy="699925"/>
          </a:xfrm>
          <a:prstGeom prst="rect">
            <a:avLst/>
          </a:prstGeom>
          <a:noFill/>
          <a:ln>
            <a:noFill/>
          </a:ln>
        </p:spPr>
      </p:pic>
      <p:cxnSp>
        <p:nvCxnSpPr>
          <p:cNvPr id="8" name="Google Shape;8;p1"/>
          <p:cNvCxnSpPr/>
          <p:nvPr/>
        </p:nvCxnSpPr>
        <p:spPr>
          <a:xfrm>
            <a:off x="-176025" y="78225"/>
            <a:ext cx="9407100" cy="0"/>
          </a:xfrm>
          <a:prstGeom prst="straightConnector1">
            <a:avLst/>
          </a:prstGeom>
          <a:noFill/>
          <a:ln cap="flat" cmpd="sng" w="114300">
            <a:solidFill>
              <a:srgbClr val="990000"/>
            </a:solidFill>
            <a:prstDash val="solid"/>
            <a:round/>
            <a:headEnd len="med" w="med" type="none"/>
            <a:tailEnd len="med" w="med" type="none"/>
          </a:ln>
        </p:spPr>
      </p:cxnSp>
      <p:cxnSp>
        <p:nvCxnSpPr>
          <p:cNvPr id="9" name="Google Shape;9;p1"/>
          <p:cNvCxnSpPr/>
          <p:nvPr/>
        </p:nvCxnSpPr>
        <p:spPr>
          <a:xfrm>
            <a:off x="-131550" y="5041675"/>
            <a:ext cx="9407100" cy="0"/>
          </a:xfrm>
          <a:prstGeom prst="straightConnector1">
            <a:avLst/>
          </a:prstGeom>
          <a:noFill/>
          <a:ln cap="flat" cmpd="sng" w="114300">
            <a:solidFill>
              <a:srgbClr val="990000"/>
            </a:solidFill>
            <a:prstDash val="solid"/>
            <a:round/>
            <a:headEnd len="med" w="med" type="none"/>
            <a:tailEnd len="med" w="med" type="none"/>
          </a:ln>
        </p:spPr>
      </p:cxn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 Id="rId3" Type="http://schemas.openxmlformats.org/officeDocument/2006/relationships/hyperlink" Target="http://www.corestandards.org/ELA-Literacy/RI/9-10/7/" TargetMode="External"/><Relationship Id="rId4" Type="http://schemas.openxmlformats.org/officeDocument/2006/relationships/hyperlink" Target="http://www.corestandards.org/ELA-Literacy/RH/9-10/6/" TargetMode="External"/><Relationship Id="rId5" Type="http://schemas.openxmlformats.org/officeDocument/2006/relationships/hyperlink" Target="http://www.corestandards.org/ELA-Literacy/RH/9-10/2/"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www.kcet.org/shows/tending-the-wild" TargetMode="External"/><Relationship Id="rId4" Type="http://schemas.openxmlformats.org/officeDocument/2006/relationships/hyperlink" Target="https://www.acf.hhs.gov/ana/preserving-native-languages-article" TargetMode="External"/><Relationship Id="rId5"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 Id="rId3" Type="http://schemas.openxmlformats.org/officeDocument/2006/relationships/image" Target="../media/image3.jpg"/><Relationship Id="rId4" Type="http://schemas.openxmlformats.org/officeDocument/2006/relationships/hyperlink" Target="https://www.kcet.org/shows/tending-the-wild?gclid=Cj0KCQjwhr2FBhDbARIsACjwLo2zKc-33S0lgVmrja23raCnKZCWgde78H1BkAMXywrzWbj7fdx_Kq0aAqoAEALw_wcB"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 name="Shape 56"/>
        <p:cNvGrpSpPr/>
        <p:nvPr/>
      </p:nvGrpSpPr>
      <p:grpSpPr>
        <a:xfrm>
          <a:off x="0" y="0"/>
          <a:ext cx="0" cy="0"/>
          <a:chOff x="0" y="0"/>
          <a:chExt cx="0" cy="0"/>
        </a:xfrm>
      </p:grpSpPr>
      <p:sp>
        <p:nvSpPr>
          <p:cNvPr id="57" name="Google Shape;57;p13"/>
          <p:cNvSpPr txBox="1"/>
          <p:nvPr>
            <p:ph type="title"/>
          </p:nvPr>
        </p:nvSpPr>
        <p:spPr>
          <a:xfrm>
            <a:off x="311700" y="151850"/>
            <a:ext cx="8520600" cy="12147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b="1" lang="en" sz="2800">
                <a:solidFill>
                  <a:srgbClr val="931A25"/>
                </a:solidFill>
                <a:latin typeface="PT Sans"/>
                <a:ea typeface="PT Sans"/>
                <a:cs typeface="PT Sans"/>
                <a:sym typeface="PT Sans"/>
              </a:rPr>
              <a:t>From Erasure to Revitalization</a:t>
            </a:r>
            <a:endParaRPr b="1" sz="2800">
              <a:solidFill>
                <a:srgbClr val="931A25"/>
              </a:solidFill>
              <a:latin typeface="PT Sans"/>
              <a:ea typeface="PT Sans"/>
              <a:cs typeface="PT Sans"/>
              <a:sym typeface="PT Sans"/>
            </a:endParaRPr>
          </a:p>
        </p:txBody>
      </p:sp>
      <p:sp>
        <p:nvSpPr>
          <p:cNvPr id="58" name="Google Shape;58;p13"/>
          <p:cNvSpPr txBox="1"/>
          <p:nvPr>
            <p:ph type="title"/>
          </p:nvPr>
        </p:nvSpPr>
        <p:spPr>
          <a:xfrm>
            <a:off x="311700" y="1448775"/>
            <a:ext cx="8520600" cy="2075100"/>
          </a:xfrm>
          <a:prstGeom prst="rect">
            <a:avLst/>
          </a:prstGeom>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rPr lang="en" sz="2000">
                <a:solidFill>
                  <a:schemeClr val="dk1"/>
                </a:solidFill>
                <a:latin typeface="PT Sans"/>
                <a:ea typeface="PT Sans"/>
                <a:cs typeface="PT Sans"/>
                <a:sym typeface="PT Sans"/>
              </a:rPr>
              <a:t>Essential Questions:</a:t>
            </a:r>
            <a:endParaRPr sz="2000">
              <a:solidFill>
                <a:schemeClr val="dk1"/>
              </a:solidFill>
              <a:latin typeface="PT Sans"/>
              <a:ea typeface="PT Sans"/>
              <a:cs typeface="PT Sans"/>
              <a:sym typeface="PT Sans"/>
            </a:endParaRPr>
          </a:p>
          <a:p>
            <a:pPr indent="0" lvl="0" marL="0" rtl="0" algn="ctr">
              <a:lnSpc>
                <a:spcPct val="115000"/>
              </a:lnSpc>
              <a:spcBef>
                <a:spcPts val="0"/>
              </a:spcBef>
              <a:spcAft>
                <a:spcPts val="0"/>
              </a:spcAft>
              <a:buNone/>
            </a:pPr>
            <a:r>
              <a:t/>
            </a:r>
            <a:endParaRPr sz="2000">
              <a:solidFill>
                <a:schemeClr val="dk1"/>
              </a:solidFill>
              <a:latin typeface="PT Sans"/>
              <a:ea typeface="PT Sans"/>
              <a:cs typeface="PT Sans"/>
              <a:sym typeface="PT Sans"/>
            </a:endParaRPr>
          </a:p>
          <a:p>
            <a:pPr indent="-355600" lvl="0" marL="457200" rtl="0" algn="ctr">
              <a:lnSpc>
                <a:spcPct val="115000"/>
              </a:lnSpc>
              <a:spcBef>
                <a:spcPts val="0"/>
              </a:spcBef>
              <a:spcAft>
                <a:spcPts val="0"/>
              </a:spcAft>
              <a:buClr>
                <a:schemeClr val="dk1"/>
              </a:buClr>
              <a:buSzPts val="2000"/>
              <a:buFont typeface="PT Sans"/>
              <a:buAutoNum type="arabicPeriod"/>
            </a:pPr>
            <a:r>
              <a:rPr lang="en" sz="2000">
                <a:solidFill>
                  <a:schemeClr val="dk1"/>
                </a:solidFill>
                <a:latin typeface="PT Sans"/>
                <a:ea typeface="PT Sans"/>
                <a:cs typeface="PT Sans"/>
                <a:sym typeface="PT Sans"/>
              </a:rPr>
              <a:t>How does </a:t>
            </a:r>
            <a:r>
              <a:rPr lang="en" sz="2000" u="sng">
                <a:solidFill>
                  <a:schemeClr val="dk1"/>
                </a:solidFill>
                <a:latin typeface="PT Sans"/>
                <a:ea typeface="PT Sans"/>
                <a:cs typeface="PT Sans"/>
                <a:sym typeface="PT Sans"/>
              </a:rPr>
              <a:t>erasure </a:t>
            </a:r>
            <a:r>
              <a:rPr lang="en" sz="2000">
                <a:solidFill>
                  <a:schemeClr val="dk1"/>
                </a:solidFill>
                <a:latin typeface="PT Sans"/>
                <a:ea typeface="PT Sans"/>
                <a:cs typeface="PT Sans"/>
                <a:sym typeface="PT Sans"/>
              </a:rPr>
              <a:t>impact</a:t>
            </a:r>
            <a:r>
              <a:rPr lang="en" sz="2000">
                <a:solidFill>
                  <a:schemeClr val="dk1"/>
                </a:solidFill>
                <a:latin typeface="PT Sans"/>
                <a:ea typeface="PT Sans"/>
                <a:cs typeface="PT Sans"/>
                <a:sym typeface="PT Sans"/>
              </a:rPr>
              <a:t> communities?</a:t>
            </a:r>
            <a:endParaRPr sz="2000">
              <a:solidFill>
                <a:schemeClr val="dk1"/>
              </a:solidFill>
              <a:latin typeface="PT Sans"/>
              <a:ea typeface="PT Sans"/>
              <a:cs typeface="PT Sans"/>
              <a:sym typeface="PT Sans"/>
            </a:endParaRPr>
          </a:p>
          <a:p>
            <a:pPr indent="-355600" lvl="0" marL="457200" rtl="0" algn="ctr">
              <a:lnSpc>
                <a:spcPct val="115000"/>
              </a:lnSpc>
              <a:spcBef>
                <a:spcPts val="0"/>
              </a:spcBef>
              <a:spcAft>
                <a:spcPts val="0"/>
              </a:spcAft>
              <a:buClr>
                <a:schemeClr val="dk1"/>
              </a:buClr>
              <a:buSzPts val="2000"/>
              <a:buFont typeface="PT Sans"/>
              <a:buAutoNum type="arabicPeriod"/>
            </a:pPr>
            <a:r>
              <a:rPr lang="en" sz="2000">
                <a:solidFill>
                  <a:schemeClr val="dk1"/>
                </a:solidFill>
                <a:latin typeface="PT Sans"/>
                <a:ea typeface="PT Sans"/>
                <a:cs typeface="PT Sans"/>
                <a:sym typeface="PT Sans"/>
              </a:rPr>
              <a:t>Who should tell our stories, and why does it matter?</a:t>
            </a:r>
            <a:endParaRPr sz="2000">
              <a:solidFill>
                <a:schemeClr val="dk1"/>
              </a:solidFill>
              <a:latin typeface="PT Sans"/>
              <a:ea typeface="PT Sans"/>
              <a:cs typeface="PT Sans"/>
              <a:sym typeface="PT Sans"/>
            </a:endParaRPr>
          </a:p>
          <a:p>
            <a:pPr indent="0" lvl="0" marL="0" rtl="0" algn="ctr">
              <a:spcBef>
                <a:spcPts val="0"/>
              </a:spcBef>
              <a:spcAft>
                <a:spcPts val="0"/>
              </a:spcAft>
              <a:buNone/>
            </a:pPr>
            <a:r>
              <a:t/>
            </a:r>
            <a:endParaRPr sz="2000">
              <a:latin typeface="PT Sans"/>
              <a:ea typeface="PT Sans"/>
              <a:cs typeface="PT Sans"/>
              <a:sym typeface="PT Sans"/>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2"/>
          <p:cNvSpPr txBox="1"/>
          <p:nvPr>
            <p:ph type="title"/>
          </p:nvPr>
        </p:nvSpPr>
        <p:spPr>
          <a:xfrm>
            <a:off x="311700" y="135025"/>
            <a:ext cx="8520600" cy="5727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b="1" lang="en" sz="2800">
                <a:solidFill>
                  <a:srgbClr val="931A25"/>
                </a:solidFill>
                <a:latin typeface="PT Sans"/>
                <a:ea typeface="PT Sans"/>
                <a:cs typeface="PT Sans"/>
                <a:sym typeface="PT Sans"/>
              </a:rPr>
              <a:t>Standards and Takeaways</a:t>
            </a:r>
            <a:endParaRPr b="1" sz="2800">
              <a:solidFill>
                <a:srgbClr val="931A25"/>
              </a:solidFill>
              <a:latin typeface="PT Sans"/>
              <a:ea typeface="PT Sans"/>
              <a:cs typeface="PT Sans"/>
              <a:sym typeface="PT Sans"/>
            </a:endParaRPr>
          </a:p>
        </p:txBody>
      </p:sp>
      <p:sp>
        <p:nvSpPr>
          <p:cNvPr id="116" name="Google Shape;116;p22"/>
          <p:cNvSpPr txBox="1"/>
          <p:nvPr>
            <p:ph idx="1" type="body"/>
          </p:nvPr>
        </p:nvSpPr>
        <p:spPr>
          <a:xfrm>
            <a:off x="311700" y="1204525"/>
            <a:ext cx="3636000" cy="3357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000">
                <a:latin typeface="PT Sans"/>
                <a:ea typeface="PT Sans"/>
                <a:cs typeface="PT Sans"/>
                <a:sym typeface="PT Sans"/>
              </a:rPr>
              <a:t>Common Core:</a:t>
            </a:r>
            <a:endParaRPr b="1" sz="1000">
              <a:latin typeface="PT Sans"/>
              <a:ea typeface="PT Sans"/>
              <a:cs typeface="PT Sans"/>
              <a:sym typeface="PT Sans"/>
            </a:endParaRPr>
          </a:p>
          <a:p>
            <a:pPr indent="0" lvl="0" marL="0" rtl="0" algn="l">
              <a:spcBef>
                <a:spcPts val="0"/>
              </a:spcBef>
              <a:spcAft>
                <a:spcPts val="0"/>
              </a:spcAft>
              <a:buNone/>
            </a:pPr>
            <a:r>
              <a:t/>
            </a:r>
            <a:endParaRPr b="1" sz="1000">
              <a:latin typeface="PT Sans"/>
              <a:ea typeface="PT Sans"/>
              <a:cs typeface="PT Sans"/>
              <a:sym typeface="PT Sans"/>
            </a:endParaRPr>
          </a:p>
          <a:p>
            <a:pPr indent="0" lvl="0" marL="0" rtl="0" algn="l">
              <a:lnSpc>
                <a:spcPct val="115000"/>
              </a:lnSpc>
              <a:spcBef>
                <a:spcPts val="0"/>
              </a:spcBef>
              <a:spcAft>
                <a:spcPts val="0"/>
              </a:spcAft>
              <a:buClr>
                <a:schemeClr val="dk1"/>
              </a:buClr>
              <a:buSzPts val="1100"/>
              <a:buFont typeface="Arial"/>
              <a:buNone/>
            </a:pPr>
            <a:r>
              <a:rPr b="1" lang="en" sz="1000">
                <a:solidFill>
                  <a:srgbClr val="373737"/>
                </a:solidFill>
                <a:uFill>
                  <a:noFill/>
                </a:uFill>
                <a:latin typeface="PT Sans"/>
                <a:ea typeface="PT Sans"/>
                <a:cs typeface="PT Sans"/>
                <a:sym typeface="PT Sans"/>
                <a:hlinkClick r:id="rId3">
                  <a:extLst>
                    <a:ext uri="{A12FA001-AC4F-418D-AE19-62706E023703}">
                      <ahyp:hlinkClr val="tx"/>
                    </a:ext>
                  </a:extLst>
                </a:hlinkClick>
              </a:rPr>
              <a:t>CCSS.ELA-LITERACY.RI.9-10.7</a:t>
            </a:r>
            <a:endParaRPr b="1" sz="1000">
              <a:solidFill>
                <a:srgbClr val="373737"/>
              </a:solidFill>
              <a:latin typeface="PT Sans"/>
              <a:ea typeface="PT Sans"/>
              <a:cs typeface="PT Sans"/>
              <a:sym typeface="PT Sans"/>
            </a:endParaRPr>
          </a:p>
          <a:p>
            <a:pPr indent="0" lvl="0" marL="0" rtl="0" algn="l">
              <a:lnSpc>
                <a:spcPct val="115000"/>
              </a:lnSpc>
              <a:spcBef>
                <a:spcPts val="0"/>
              </a:spcBef>
              <a:spcAft>
                <a:spcPts val="0"/>
              </a:spcAft>
              <a:buNone/>
            </a:pPr>
            <a:r>
              <a:rPr lang="en" sz="1000">
                <a:solidFill>
                  <a:srgbClr val="202020"/>
                </a:solidFill>
                <a:latin typeface="PT Sans"/>
                <a:ea typeface="PT Sans"/>
                <a:cs typeface="PT Sans"/>
                <a:sym typeface="PT Sans"/>
              </a:rPr>
              <a:t>Analyze various accounts of a subject told in different mediums (e.g., a person's life story in both print and multimedia), determining which details are emphasized in each account.</a:t>
            </a:r>
            <a:endParaRPr sz="1000">
              <a:solidFill>
                <a:srgbClr val="202020"/>
              </a:solidFill>
              <a:latin typeface="PT Sans"/>
              <a:ea typeface="PT Sans"/>
              <a:cs typeface="PT Sans"/>
              <a:sym typeface="PT Sans"/>
            </a:endParaRPr>
          </a:p>
          <a:p>
            <a:pPr indent="0" lvl="0" marL="0" rtl="0" algn="l">
              <a:lnSpc>
                <a:spcPct val="115000"/>
              </a:lnSpc>
              <a:spcBef>
                <a:spcPts val="0"/>
              </a:spcBef>
              <a:spcAft>
                <a:spcPts val="0"/>
              </a:spcAft>
              <a:buNone/>
            </a:pPr>
            <a:r>
              <a:t/>
            </a:r>
            <a:endParaRPr sz="1000">
              <a:solidFill>
                <a:srgbClr val="202020"/>
              </a:solidFill>
              <a:latin typeface="PT Sans"/>
              <a:ea typeface="PT Sans"/>
              <a:cs typeface="PT Sans"/>
              <a:sym typeface="PT Sans"/>
            </a:endParaRPr>
          </a:p>
          <a:p>
            <a:pPr indent="0" lvl="0" marL="0" rtl="0" algn="l">
              <a:lnSpc>
                <a:spcPct val="115000"/>
              </a:lnSpc>
              <a:spcBef>
                <a:spcPts val="0"/>
              </a:spcBef>
              <a:spcAft>
                <a:spcPts val="0"/>
              </a:spcAft>
              <a:buClr>
                <a:schemeClr val="dk1"/>
              </a:buClr>
              <a:buSzPts val="1100"/>
              <a:buFont typeface="Arial"/>
              <a:buNone/>
            </a:pPr>
            <a:r>
              <a:rPr b="1" lang="en" sz="1000">
                <a:solidFill>
                  <a:srgbClr val="373737"/>
                </a:solidFill>
                <a:uFill>
                  <a:noFill/>
                </a:uFill>
                <a:latin typeface="PT Sans"/>
                <a:ea typeface="PT Sans"/>
                <a:cs typeface="PT Sans"/>
                <a:sym typeface="PT Sans"/>
                <a:hlinkClick r:id="rId4">
                  <a:extLst>
                    <a:ext uri="{A12FA001-AC4F-418D-AE19-62706E023703}">
                      <ahyp:hlinkClr val="tx"/>
                    </a:ext>
                  </a:extLst>
                </a:hlinkClick>
              </a:rPr>
              <a:t>CCSS.ELA-LITERACY.RH.9-10.6</a:t>
            </a:r>
            <a:endParaRPr b="1" sz="1000">
              <a:solidFill>
                <a:srgbClr val="373737"/>
              </a:solidFill>
              <a:latin typeface="PT Sans"/>
              <a:ea typeface="PT Sans"/>
              <a:cs typeface="PT Sans"/>
              <a:sym typeface="PT Sans"/>
            </a:endParaRPr>
          </a:p>
          <a:p>
            <a:pPr indent="0" lvl="0" marL="0" rtl="0" algn="l">
              <a:lnSpc>
                <a:spcPct val="115000"/>
              </a:lnSpc>
              <a:spcBef>
                <a:spcPts val="0"/>
              </a:spcBef>
              <a:spcAft>
                <a:spcPts val="0"/>
              </a:spcAft>
              <a:buNone/>
            </a:pPr>
            <a:r>
              <a:rPr lang="en" sz="1000">
                <a:solidFill>
                  <a:srgbClr val="202020"/>
                </a:solidFill>
                <a:latin typeface="PT Sans"/>
                <a:ea typeface="PT Sans"/>
                <a:cs typeface="PT Sans"/>
                <a:sym typeface="PT Sans"/>
              </a:rPr>
              <a:t>Compare the point of view of two or more authors for how they treat the same or similar topics, including which details they include and emphasize in their respective accounts.</a:t>
            </a:r>
            <a:endParaRPr sz="1000">
              <a:solidFill>
                <a:srgbClr val="202020"/>
              </a:solidFill>
              <a:latin typeface="PT Sans"/>
              <a:ea typeface="PT Sans"/>
              <a:cs typeface="PT Sans"/>
              <a:sym typeface="PT Sans"/>
            </a:endParaRPr>
          </a:p>
          <a:p>
            <a:pPr indent="0" lvl="0" marL="0" rtl="0" algn="l">
              <a:lnSpc>
                <a:spcPct val="115000"/>
              </a:lnSpc>
              <a:spcBef>
                <a:spcPts val="0"/>
              </a:spcBef>
              <a:spcAft>
                <a:spcPts val="0"/>
              </a:spcAft>
              <a:buNone/>
            </a:pPr>
            <a:r>
              <a:t/>
            </a:r>
            <a:endParaRPr sz="1000">
              <a:solidFill>
                <a:srgbClr val="202020"/>
              </a:solidFill>
              <a:latin typeface="PT Sans"/>
              <a:ea typeface="PT Sans"/>
              <a:cs typeface="PT Sans"/>
              <a:sym typeface="PT Sans"/>
            </a:endParaRPr>
          </a:p>
          <a:p>
            <a:pPr indent="0" lvl="0" marL="0" rtl="0" algn="l">
              <a:lnSpc>
                <a:spcPct val="115000"/>
              </a:lnSpc>
              <a:spcBef>
                <a:spcPts val="0"/>
              </a:spcBef>
              <a:spcAft>
                <a:spcPts val="0"/>
              </a:spcAft>
              <a:buClr>
                <a:schemeClr val="dk1"/>
              </a:buClr>
              <a:buSzPts val="1100"/>
              <a:buFont typeface="Arial"/>
              <a:buNone/>
            </a:pPr>
            <a:r>
              <a:rPr b="1" lang="en" sz="1000">
                <a:solidFill>
                  <a:srgbClr val="373737"/>
                </a:solidFill>
                <a:uFill>
                  <a:noFill/>
                </a:uFill>
                <a:latin typeface="PT Sans"/>
                <a:ea typeface="PT Sans"/>
                <a:cs typeface="PT Sans"/>
                <a:sym typeface="PT Sans"/>
                <a:hlinkClick r:id="rId5">
                  <a:extLst>
                    <a:ext uri="{A12FA001-AC4F-418D-AE19-62706E023703}">
                      <ahyp:hlinkClr val="tx"/>
                    </a:ext>
                  </a:extLst>
                </a:hlinkClick>
              </a:rPr>
              <a:t>CCSS.ELA-LITERACY.RH.9-10.2</a:t>
            </a:r>
            <a:endParaRPr b="1" sz="1000">
              <a:solidFill>
                <a:srgbClr val="373737"/>
              </a:solidFill>
              <a:latin typeface="PT Sans"/>
              <a:ea typeface="PT Sans"/>
              <a:cs typeface="PT Sans"/>
              <a:sym typeface="PT Sans"/>
            </a:endParaRPr>
          </a:p>
          <a:p>
            <a:pPr indent="0" lvl="0" marL="0" rtl="0" algn="l">
              <a:lnSpc>
                <a:spcPct val="115000"/>
              </a:lnSpc>
              <a:spcBef>
                <a:spcPts val="1100"/>
              </a:spcBef>
              <a:spcAft>
                <a:spcPts val="0"/>
              </a:spcAft>
              <a:buClr>
                <a:schemeClr val="dk1"/>
              </a:buClr>
              <a:buSzPts val="1100"/>
              <a:buFont typeface="Arial"/>
              <a:buNone/>
            </a:pPr>
            <a:r>
              <a:rPr lang="en" sz="1000">
                <a:solidFill>
                  <a:srgbClr val="202020"/>
                </a:solidFill>
                <a:latin typeface="PT Sans"/>
                <a:ea typeface="PT Sans"/>
                <a:cs typeface="PT Sans"/>
                <a:sym typeface="PT Sans"/>
              </a:rPr>
              <a:t>Determine the central ideas or information of a primary or secondary source; provide an accurate summary of how key events or ideas develop over the course of the text.</a:t>
            </a:r>
            <a:endParaRPr sz="1000">
              <a:solidFill>
                <a:srgbClr val="202020"/>
              </a:solidFill>
              <a:latin typeface="PT Sans"/>
              <a:ea typeface="PT Sans"/>
              <a:cs typeface="PT Sans"/>
              <a:sym typeface="PT Sans"/>
            </a:endParaRPr>
          </a:p>
          <a:p>
            <a:pPr indent="0" lvl="0" marL="0" rtl="0" algn="l">
              <a:spcBef>
                <a:spcPts val="1100"/>
              </a:spcBef>
              <a:spcAft>
                <a:spcPts val="0"/>
              </a:spcAft>
              <a:buNone/>
            </a:pPr>
            <a:r>
              <a:t/>
            </a:r>
            <a:endParaRPr b="1" sz="1000">
              <a:latin typeface="Montserrat"/>
              <a:ea typeface="Montserrat"/>
              <a:cs typeface="Montserrat"/>
              <a:sym typeface="Montserrat"/>
            </a:endParaRPr>
          </a:p>
        </p:txBody>
      </p:sp>
      <p:sp>
        <p:nvSpPr>
          <p:cNvPr id="117" name="Google Shape;117;p22"/>
          <p:cNvSpPr txBox="1"/>
          <p:nvPr>
            <p:ph idx="2" type="body"/>
          </p:nvPr>
        </p:nvSpPr>
        <p:spPr>
          <a:xfrm>
            <a:off x="4093300" y="1271650"/>
            <a:ext cx="4925700" cy="3498600"/>
          </a:xfrm>
          <a:prstGeom prst="rect">
            <a:avLst/>
          </a:prstGeom>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rPr b="1" lang="en" sz="1000">
                <a:latin typeface="Montserrat"/>
                <a:ea typeface="Montserrat"/>
                <a:cs typeface="Montserrat"/>
                <a:sym typeface="Montserrat"/>
              </a:rPr>
              <a:t>Seven Essential Understandings:</a:t>
            </a:r>
            <a:endParaRPr b="1" sz="1000">
              <a:latin typeface="Montserrat"/>
              <a:ea typeface="Montserrat"/>
              <a:cs typeface="Montserrat"/>
              <a:sym typeface="Montserrat"/>
            </a:endParaRPr>
          </a:p>
          <a:p>
            <a:pPr indent="0" lvl="0" marL="0" rtl="0" algn="l">
              <a:lnSpc>
                <a:spcPct val="115000"/>
              </a:lnSpc>
              <a:spcBef>
                <a:spcPts val="0"/>
              </a:spcBef>
              <a:spcAft>
                <a:spcPts val="0"/>
              </a:spcAft>
              <a:buNone/>
            </a:pPr>
            <a:r>
              <a:t/>
            </a:r>
            <a:endParaRPr b="1" sz="10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Clr>
                <a:schemeClr val="dk1"/>
              </a:buClr>
              <a:buSzPts val="1100"/>
              <a:buFont typeface="Arial"/>
              <a:buNone/>
            </a:pPr>
            <a:r>
              <a:rPr b="1" lang="en" sz="1000">
                <a:solidFill>
                  <a:schemeClr val="dk1"/>
                </a:solidFill>
                <a:latin typeface="PT Sans"/>
                <a:ea typeface="PT Sans"/>
                <a:cs typeface="PT Sans"/>
                <a:sym typeface="PT Sans"/>
              </a:rPr>
              <a:t>Essential Understanding 2</a:t>
            </a:r>
            <a:r>
              <a:rPr lang="en" sz="1000">
                <a:solidFill>
                  <a:schemeClr val="dk1"/>
                </a:solidFill>
                <a:latin typeface="PT Sans"/>
                <a:ea typeface="PT Sans"/>
                <a:cs typeface="PT Sans"/>
                <a:sym typeface="PT Sans"/>
              </a:rPr>
              <a:t> - There is great diversity among individual American Indians as identity is developed, defined and redefined by entities, organizations and people. A continuum of Indian identity, unique to each individual, ranges from assimilated to traditional. There is no generic American Indian. </a:t>
            </a:r>
            <a:endParaRPr sz="1000">
              <a:solidFill>
                <a:schemeClr val="dk1"/>
              </a:solidFill>
              <a:latin typeface="PT Sans"/>
              <a:ea typeface="PT Sans"/>
              <a:cs typeface="PT Sans"/>
              <a:sym typeface="PT Sans"/>
            </a:endParaRPr>
          </a:p>
          <a:p>
            <a:pPr indent="0" lvl="0" marL="0" rtl="0" algn="l">
              <a:lnSpc>
                <a:spcPct val="115000"/>
              </a:lnSpc>
              <a:spcBef>
                <a:spcPts val="0"/>
              </a:spcBef>
              <a:spcAft>
                <a:spcPts val="0"/>
              </a:spcAft>
              <a:buNone/>
            </a:pPr>
            <a:r>
              <a:t/>
            </a:r>
            <a:endParaRPr b="1" sz="1000">
              <a:latin typeface="PT Sans"/>
              <a:ea typeface="PT Sans"/>
              <a:cs typeface="PT Sans"/>
              <a:sym typeface="PT Sans"/>
            </a:endParaRPr>
          </a:p>
          <a:p>
            <a:pPr indent="0" lvl="0" marL="0" rtl="0" algn="l">
              <a:lnSpc>
                <a:spcPct val="115000"/>
              </a:lnSpc>
              <a:spcBef>
                <a:spcPts val="0"/>
              </a:spcBef>
              <a:spcAft>
                <a:spcPts val="0"/>
              </a:spcAft>
              <a:buNone/>
            </a:pPr>
            <a:r>
              <a:rPr b="1" lang="en" sz="1000">
                <a:solidFill>
                  <a:schemeClr val="dk1"/>
                </a:solidFill>
                <a:latin typeface="PT Sans"/>
                <a:ea typeface="PT Sans"/>
                <a:cs typeface="PT Sans"/>
                <a:sym typeface="PT Sans"/>
              </a:rPr>
              <a:t>Essential Understanding 3</a:t>
            </a:r>
            <a:r>
              <a:rPr lang="en" sz="1000">
                <a:solidFill>
                  <a:schemeClr val="dk1"/>
                </a:solidFill>
                <a:latin typeface="PT Sans"/>
                <a:ea typeface="PT Sans"/>
                <a:cs typeface="PT Sans"/>
                <a:sym typeface="PT Sans"/>
              </a:rPr>
              <a:t> - The ideologies of Native traditional beliefs and spirituality persist into modern day life as tribal cultures, traditions, and languages are still practiced by many American Indian people and are incorporated into how tribes govern and manage their affairs. Additionally, each tribe has its own oral histories, which are as valid as written histories. These histories pre-date European contact, i.e., the “discovery” of North America. </a:t>
            </a:r>
            <a:endParaRPr sz="1000">
              <a:solidFill>
                <a:schemeClr val="dk1"/>
              </a:solidFill>
              <a:latin typeface="PT Sans"/>
              <a:ea typeface="PT Sans"/>
              <a:cs typeface="PT Sans"/>
              <a:sym typeface="PT Sans"/>
            </a:endParaRPr>
          </a:p>
          <a:p>
            <a:pPr indent="0" lvl="0" marL="0" rtl="0" algn="l">
              <a:lnSpc>
                <a:spcPct val="115000"/>
              </a:lnSpc>
              <a:spcBef>
                <a:spcPts val="0"/>
              </a:spcBef>
              <a:spcAft>
                <a:spcPts val="0"/>
              </a:spcAft>
              <a:buNone/>
            </a:pPr>
            <a:r>
              <a:t/>
            </a:r>
            <a:endParaRPr sz="1000">
              <a:solidFill>
                <a:schemeClr val="dk1"/>
              </a:solidFill>
              <a:latin typeface="PT Sans"/>
              <a:ea typeface="PT Sans"/>
              <a:cs typeface="PT Sans"/>
              <a:sym typeface="PT Sans"/>
            </a:endParaRPr>
          </a:p>
          <a:p>
            <a:pPr indent="0" lvl="0" marL="0" rtl="0" algn="l">
              <a:lnSpc>
                <a:spcPct val="115000"/>
              </a:lnSpc>
              <a:spcBef>
                <a:spcPts val="0"/>
              </a:spcBef>
              <a:spcAft>
                <a:spcPts val="0"/>
              </a:spcAft>
              <a:buNone/>
            </a:pPr>
            <a:r>
              <a:rPr b="1" lang="en" sz="1000">
                <a:solidFill>
                  <a:schemeClr val="dk1"/>
                </a:solidFill>
                <a:latin typeface="PT Sans"/>
                <a:ea typeface="PT Sans"/>
                <a:cs typeface="PT Sans"/>
                <a:sym typeface="PT Sans"/>
              </a:rPr>
              <a:t>Essential Understanding 6 </a:t>
            </a:r>
            <a:r>
              <a:rPr lang="en" sz="1000">
                <a:solidFill>
                  <a:schemeClr val="dk1"/>
                </a:solidFill>
                <a:latin typeface="PT Sans"/>
                <a:ea typeface="PT Sans"/>
                <a:cs typeface="PT Sans"/>
                <a:sym typeface="PT Sans"/>
              </a:rPr>
              <a:t>- History is a story most often related through the subjective experience of the teller. With the inclusion of more and varied voices, histories are being rediscovered and revised. History told from an Indian perspective frequently conflicts with the stories mainstream historians tell. </a:t>
            </a:r>
            <a:endParaRPr sz="1000">
              <a:solidFill>
                <a:schemeClr val="dk1"/>
              </a:solidFill>
              <a:latin typeface="PT Sans"/>
              <a:ea typeface="PT Sans"/>
              <a:cs typeface="PT Sans"/>
              <a:sym typeface="PT Sans"/>
            </a:endParaRPr>
          </a:p>
          <a:p>
            <a:pPr indent="0" lvl="0" marL="0" rtl="0" algn="l">
              <a:lnSpc>
                <a:spcPct val="115000"/>
              </a:lnSpc>
              <a:spcBef>
                <a:spcPts val="0"/>
              </a:spcBef>
              <a:spcAft>
                <a:spcPts val="0"/>
              </a:spcAft>
              <a:buNone/>
            </a:pPr>
            <a:r>
              <a:t/>
            </a:r>
            <a:endParaRPr sz="1000">
              <a:solidFill>
                <a:schemeClr val="dk1"/>
              </a:solidFill>
              <a:latin typeface="PT Sans"/>
              <a:ea typeface="PT Sans"/>
              <a:cs typeface="PT Sans"/>
              <a:sym typeface="PT Sans"/>
            </a:endParaRPr>
          </a:p>
          <a:p>
            <a:pPr indent="0" lvl="0" marL="0" rtl="0" algn="l">
              <a:spcBef>
                <a:spcPts val="0"/>
              </a:spcBef>
              <a:spcAft>
                <a:spcPts val="0"/>
              </a:spcAft>
              <a:buClr>
                <a:schemeClr val="dk1"/>
              </a:buClr>
              <a:buSzPts val="1100"/>
              <a:buFont typeface="Arial"/>
              <a:buNone/>
            </a:pPr>
            <a:r>
              <a:t/>
            </a:r>
            <a:endParaRPr sz="11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900">
              <a:solidFill>
                <a:schemeClr val="dk1"/>
              </a:solidFill>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3"/>
          <p:cNvSpPr txBox="1"/>
          <p:nvPr>
            <p:ph type="title"/>
          </p:nvPr>
        </p:nvSpPr>
        <p:spPr>
          <a:xfrm>
            <a:off x="311700" y="150325"/>
            <a:ext cx="8520600" cy="5727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b="1" lang="en" sz="2800">
                <a:solidFill>
                  <a:srgbClr val="931A25"/>
                </a:solidFill>
                <a:latin typeface="PT Sans"/>
                <a:ea typeface="PT Sans"/>
                <a:cs typeface="PT Sans"/>
                <a:sym typeface="PT Sans"/>
              </a:rPr>
              <a:t>Sources</a:t>
            </a:r>
            <a:endParaRPr b="1" sz="2800">
              <a:solidFill>
                <a:srgbClr val="931A25"/>
              </a:solidFill>
              <a:latin typeface="PT Sans"/>
              <a:ea typeface="PT Sans"/>
              <a:cs typeface="PT Sans"/>
              <a:sym typeface="PT Sans"/>
            </a:endParaRPr>
          </a:p>
        </p:txBody>
      </p:sp>
      <p:sp>
        <p:nvSpPr>
          <p:cNvPr id="123" name="Google Shape;123;p23"/>
          <p:cNvSpPr txBox="1"/>
          <p:nvPr/>
        </p:nvSpPr>
        <p:spPr>
          <a:xfrm>
            <a:off x="311700" y="937000"/>
            <a:ext cx="8520600" cy="16470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n" sz="1200" u="sng">
                <a:solidFill>
                  <a:srgbClr val="FFAE3E"/>
                </a:solidFill>
                <a:latin typeface="PT Sans"/>
                <a:ea typeface="PT Sans"/>
                <a:cs typeface="PT Sans"/>
                <a:sym typeface="PT Sans"/>
                <a:hlinkClick r:id="rId3">
                  <a:extLst>
                    <a:ext uri="{A12FA001-AC4F-418D-AE19-62706E023703}">
                      <ahyp:hlinkClr val="tx"/>
                    </a:ext>
                  </a:extLst>
                </a:hlinkClick>
              </a:rPr>
              <a:t>https://www.kcet.org/shows/tending-the-wild</a:t>
            </a:r>
            <a:endParaRPr>
              <a:latin typeface="PT Sans"/>
              <a:ea typeface="PT Sans"/>
              <a:cs typeface="PT Sans"/>
              <a:sym typeface="PT Sans"/>
            </a:endParaRPr>
          </a:p>
          <a:p>
            <a:pPr indent="0" lvl="0" marL="0" rtl="0" algn="l">
              <a:lnSpc>
                <a:spcPct val="150000"/>
              </a:lnSpc>
              <a:spcBef>
                <a:spcPts val="0"/>
              </a:spcBef>
              <a:spcAft>
                <a:spcPts val="0"/>
              </a:spcAft>
              <a:buNone/>
            </a:pPr>
            <a:r>
              <a:rPr lang="en" u="sng">
                <a:solidFill>
                  <a:schemeClr val="hlink"/>
                </a:solidFill>
                <a:latin typeface="PT Sans"/>
                <a:ea typeface="PT Sans"/>
                <a:cs typeface="PT Sans"/>
                <a:sym typeface="PT Sans"/>
                <a:hlinkClick r:id="rId4"/>
              </a:rPr>
              <a:t>https://www.acf.hhs.gov/ana/preserving-native-languages-article</a:t>
            </a:r>
            <a:endParaRPr>
              <a:latin typeface="PT Sans"/>
              <a:ea typeface="PT Sans"/>
              <a:cs typeface="PT Sans"/>
              <a:sym typeface="PT Sans"/>
            </a:endParaRPr>
          </a:p>
          <a:p>
            <a:pPr indent="0" lvl="0" marL="0" rtl="0" algn="l">
              <a:lnSpc>
                <a:spcPct val="150000"/>
              </a:lnSpc>
              <a:spcBef>
                <a:spcPts val="0"/>
              </a:spcBef>
              <a:spcAft>
                <a:spcPts val="0"/>
              </a:spcAft>
              <a:buNone/>
            </a:pPr>
            <a:r>
              <a:rPr i="1" lang="en">
                <a:latin typeface="PT Sans"/>
                <a:ea typeface="PT Sans"/>
                <a:cs typeface="PT Sans"/>
                <a:sym typeface="PT Sans"/>
              </a:rPr>
              <a:t>“Change Your Name” by Raye Zaragoza</a:t>
            </a:r>
            <a:endParaRPr i="1">
              <a:latin typeface="PT Sans"/>
              <a:ea typeface="PT Sans"/>
              <a:cs typeface="PT Sans"/>
              <a:sym typeface="PT Sans"/>
            </a:endParaRPr>
          </a:p>
          <a:p>
            <a:pPr indent="0" lvl="0" marL="0" rtl="0" algn="l">
              <a:lnSpc>
                <a:spcPct val="150000"/>
              </a:lnSpc>
              <a:spcBef>
                <a:spcPts val="0"/>
              </a:spcBef>
              <a:spcAft>
                <a:spcPts val="0"/>
              </a:spcAft>
              <a:buNone/>
            </a:pPr>
            <a:r>
              <a:t/>
            </a:r>
            <a:endParaRPr>
              <a:latin typeface="PT Sans"/>
              <a:ea typeface="PT Sans"/>
              <a:cs typeface="PT Sans"/>
              <a:sym typeface="PT Sans"/>
            </a:endParaRPr>
          </a:p>
          <a:p>
            <a:pPr indent="0" lvl="0" marL="0" rtl="0" algn="l">
              <a:lnSpc>
                <a:spcPct val="150000"/>
              </a:lnSpc>
              <a:spcBef>
                <a:spcPts val="0"/>
              </a:spcBef>
              <a:spcAft>
                <a:spcPts val="0"/>
              </a:spcAft>
              <a:buNone/>
            </a:pPr>
            <a:r>
              <a:t/>
            </a:r>
            <a:endParaRPr>
              <a:latin typeface="PT Sans"/>
              <a:ea typeface="PT Sans"/>
              <a:cs typeface="PT Sans"/>
              <a:sym typeface="PT Sans"/>
            </a:endParaRPr>
          </a:p>
        </p:txBody>
      </p:sp>
      <p:sp>
        <p:nvSpPr>
          <p:cNvPr id="124" name="Google Shape;124;p23"/>
          <p:cNvSpPr txBox="1"/>
          <p:nvPr/>
        </p:nvSpPr>
        <p:spPr>
          <a:xfrm>
            <a:off x="51350" y="4547775"/>
            <a:ext cx="47766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rgbClr val="000000"/>
                </a:solidFill>
                <a:latin typeface="PT Sans"/>
                <a:ea typeface="PT Sans"/>
                <a:cs typeface="PT Sans"/>
                <a:sym typeface="PT Sans"/>
              </a:rPr>
              <a:t>A Redbud Resource Group and CIMCC Collaboration </a:t>
            </a:r>
            <a:endParaRPr/>
          </a:p>
        </p:txBody>
      </p:sp>
      <p:pic>
        <p:nvPicPr>
          <p:cNvPr id="125" name="Google Shape;125;p23"/>
          <p:cNvPicPr preferRelativeResize="0"/>
          <p:nvPr/>
        </p:nvPicPr>
        <p:blipFill>
          <a:blip r:embed="rId5">
            <a:alphaModFix/>
          </a:blip>
          <a:stretch>
            <a:fillRect/>
          </a:stretch>
        </p:blipFill>
        <p:spPr>
          <a:xfrm>
            <a:off x="5849825" y="4273050"/>
            <a:ext cx="1486625" cy="6749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4"/>
          <p:cNvSpPr txBox="1"/>
          <p:nvPr>
            <p:ph type="title"/>
          </p:nvPr>
        </p:nvSpPr>
        <p:spPr>
          <a:xfrm>
            <a:off x="311700" y="1846050"/>
            <a:ext cx="8520600" cy="84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2800">
                <a:solidFill>
                  <a:srgbClr val="931A25"/>
                </a:solidFill>
                <a:latin typeface="PT Sans"/>
                <a:ea typeface="PT Sans"/>
                <a:cs typeface="PT Sans"/>
                <a:sym typeface="PT Sans"/>
              </a:rPr>
              <a:t>Lesson 6</a:t>
            </a:r>
            <a:r>
              <a:rPr b="1" lang="en" sz="2800">
                <a:solidFill>
                  <a:srgbClr val="931A25"/>
                </a:solidFill>
                <a:latin typeface="PT Sans"/>
                <a:ea typeface="PT Sans"/>
                <a:cs typeface="PT Sans"/>
                <a:sym typeface="PT Sans"/>
              </a:rPr>
              <a:t>: Cultural Revitalization </a:t>
            </a:r>
            <a:endParaRPr b="1" sz="2800">
              <a:solidFill>
                <a:srgbClr val="931A25"/>
              </a:solidFill>
              <a:latin typeface="PT Sans"/>
              <a:ea typeface="PT Sans"/>
              <a:cs typeface="PT Sans"/>
              <a:sym typeface="PT Sans"/>
            </a:endParaRPr>
          </a:p>
          <a:p>
            <a:pPr indent="0" lvl="0" marL="0" rtl="0" algn="ctr">
              <a:spcBef>
                <a:spcPts val="0"/>
              </a:spcBef>
              <a:spcAft>
                <a:spcPts val="0"/>
              </a:spcAft>
              <a:buClr>
                <a:schemeClr val="dk1"/>
              </a:buClr>
              <a:buSzPts val="1100"/>
              <a:buFont typeface="Arial"/>
              <a:buNone/>
            </a:pPr>
            <a:r>
              <a:t/>
            </a:r>
            <a:endParaRPr sz="4000">
              <a:latin typeface="Montserrat"/>
              <a:ea typeface="Montserrat"/>
              <a:cs typeface="Montserrat"/>
              <a:sym typeface="Montserrat"/>
            </a:endParaRPr>
          </a:p>
        </p:txBody>
      </p:sp>
      <p:sp>
        <p:nvSpPr>
          <p:cNvPr id="64" name="Google Shape;64;p14"/>
          <p:cNvSpPr txBox="1"/>
          <p:nvPr/>
        </p:nvSpPr>
        <p:spPr>
          <a:xfrm>
            <a:off x="5885675" y="2689350"/>
            <a:ext cx="5496600" cy="641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5"/>
          <p:cNvSpPr txBox="1"/>
          <p:nvPr>
            <p:ph type="title"/>
          </p:nvPr>
        </p:nvSpPr>
        <p:spPr>
          <a:xfrm>
            <a:off x="311700" y="158175"/>
            <a:ext cx="8520600" cy="7212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t/>
            </a:r>
            <a:endParaRPr b="1" sz="2200">
              <a:solidFill>
                <a:srgbClr val="931A25"/>
              </a:solidFill>
              <a:latin typeface="PT Sans"/>
              <a:ea typeface="PT Sans"/>
              <a:cs typeface="PT Sans"/>
              <a:sym typeface="PT Sans"/>
            </a:endParaRPr>
          </a:p>
          <a:p>
            <a:pPr indent="0" lvl="0" marL="0" rtl="0" algn="ctr">
              <a:spcBef>
                <a:spcPts val="0"/>
              </a:spcBef>
              <a:spcAft>
                <a:spcPts val="0"/>
              </a:spcAft>
              <a:buNone/>
            </a:pPr>
            <a:r>
              <a:rPr b="1" lang="en" sz="2800">
                <a:solidFill>
                  <a:srgbClr val="931A25"/>
                </a:solidFill>
                <a:latin typeface="PT Sans"/>
                <a:ea typeface="PT Sans"/>
                <a:cs typeface="PT Sans"/>
                <a:sym typeface="PT Sans"/>
              </a:rPr>
              <a:t>Vocabulary</a:t>
            </a:r>
            <a:endParaRPr b="1" sz="2800">
              <a:solidFill>
                <a:srgbClr val="931A25"/>
              </a:solidFill>
              <a:latin typeface="PT Sans"/>
              <a:ea typeface="PT Sans"/>
              <a:cs typeface="PT Sans"/>
              <a:sym typeface="PT Sans"/>
            </a:endParaRPr>
          </a:p>
          <a:p>
            <a:pPr indent="0" lvl="0" marL="0" rtl="0" algn="l">
              <a:spcBef>
                <a:spcPts val="0"/>
              </a:spcBef>
              <a:spcAft>
                <a:spcPts val="0"/>
              </a:spcAft>
              <a:buNone/>
            </a:pPr>
            <a:r>
              <a:t/>
            </a:r>
            <a:endParaRPr/>
          </a:p>
        </p:txBody>
      </p:sp>
      <p:sp>
        <p:nvSpPr>
          <p:cNvPr id="70" name="Google Shape;70;p15"/>
          <p:cNvSpPr txBox="1"/>
          <p:nvPr>
            <p:ph idx="1" type="body"/>
          </p:nvPr>
        </p:nvSpPr>
        <p:spPr>
          <a:xfrm>
            <a:off x="565050" y="863550"/>
            <a:ext cx="8013900" cy="319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600">
                <a:latin typeface="PT Sans"/>
                <a:ea typeface="PT Sans"/>
                <a:cs typeface="PT Sans"/>
                <a:sym typeface="PT Sans"/>
              </a:rPr>
              <a:t>Reclaim: </a:t>
            </a:r>
            <a:r>
              <a:rPr lang="en" sz="1600">
                <a:solidFill>
                  <a:srgbClr val="202124"/>
                </a:solidFill>
                <a:highlight>
                  <a:srgbClr val="FFFFFF"/>
                </a:highlight>
                <a:latin typeface="PT Sans"/>
                <a:ea typeface="PT Sans"/>
                <a:cs typeface="PT Sans"/>
                <a:sym typeface="PT Sans"/>
              </a:rPr>
              <a:t>retrieve or recover (something previously lost, given, or paid); obtain the </a:t>
            </a:r>
            <a:endParaRPr sz="1600">
              <a:solidFill>
                <a:srgbClr val="202124"/>
              </a:solidFill>
              <a:highlight>
                <a:srgbClr val="FFFFFF"/>
              </a:highlight>
              <a:latin typeface="PT Sans"/>
              <a:ea typeface="PT Sans"/>
              <a:cs typeface="PT Sans"/>
              <a:sym typeface="PT Sans"/>
            </a:endParaRPr>
          </a:p>
          <a:p>
            <a:pPr indent="0" lvl="0" marL="0" rtl="0" algn="l">
              <a:spcBef>
                <a:spcPts val="0"/>
              </a:spcBef>
              <a:spcAft>
                <a:spcPts val="0"/>
              </a:spcAft>
              <a:buNone/>
            </a:pPr>
            <a:r>
              <a:rPr lang="en" sz="1600">
                <a:solidFill>
                  <a:srgbClr val="202124"/>
                </a:solidFill>
                <a:highlight>
                  <a:srgbClr val="FFFFFF"/>
                </a:highlight>
                <a:latin typeface="PT Sans"/>
                <a:ea typeface="PT Sans"/>
                <a:cs typeface="PT Sans"/>
                <a:sym typeface="PT Sans"/>
              </a:rPr>
              <a:t>return of.</a:t>
            </a:r>
            <a:endParaRPr sz="1600">
              <a:solidFill>
                <a:srgbClr val="202124"/>
              </a:solidFill>
              <a:highlight>
                <a:srgbClr val="FFFFFF"/>
              </a:highlight>
              <a:latin typeface="PT Sans"/>
              <a:ea typeface="PT Sans"/>
              <a:cs typeface="PT Sans"/>
              <a:sym typeface="PT Sans"/>
            </a:endParaRPr>
          </a:p>
          <a:p>
            <a:pPr indent="0" lvl="0" marL="0" rtl="0" algn="l">
              <a:spcBef>
                <a:spcPts val="0"/>
              </a:spcBef>
              <a:spcAft>
                <a:spcPts val="0"/>
              </a:spcAft>
              <a:buNone/>
            </a:pPr>
            <a:r>
              <a:t/>
            </a:r>
            <a:endParaRPr sz="1600">
              <a:solidFill>
                <a:srgbClr val="202124"/>
              </a:solidFill>
              <a:highlight>
                <a:srgbClr val="FFFFFF"/>
              </a:highlight>
              <a:latin typeface="PT Sans"/>
              <a:ea typeface="PT Sans"/>
              <a:cs typeface="PT Sans"/>
              <a:sym typeface="PT Sans"/>
            </a:endParaRPr>
          </a:p>
          <a:p>
            <a:pPr indent="0" lvl="0" marL="0" rtl="0" algn="l">
              <a:spcBef>
                <a:spcPts val="0"/>
              </a:spcBef>
              <a:spcAft>
                <a:spcPts val="0"/>
              </a:spcAft>
              <a:buNone/>
            </a:pPr>
            <a:r>
              <a:rPr b="1" lang="en" sz="1600">
                <a:latin typeface="PT Sans"/>
                <a:ea typeface="PT Sans"/>
                <a:cs typeface="PT Sans"/>
                <a:sym typeface="PT Sans"/>
              </a:rPr>
              <a:t>Resilience:</a:t>
            </a:r>
            <a:r>
              <a:rPr lang="en" sz="1600">
                <a:latin typeface="PT Sans"/>
                <a:ea typeface="PT Sans"/>
                <a:cs typeface="PT Sans"/>
                <a:sym typeface="PT Sans"/>
              </a:rPr>
              <a:t> </a:t>
            </a:r>
            <a:r>
              <a:rPr lang="en" sz="1600">
                <a:solidFill>
                  <a:srgbClr val="202124"/>
                </a:solidFill>
                <a:highlight>
                  <a:srgbClr val="FFFFFF"/>
                </a:highlight>
                <a:latin typeface="PT Sans"/>
                <a:ea typeface="PT Sans"/>
                <a:cs typeface="PT Sans"/>
                <a:sym typeface="PT Sans"/>
              </a:rPr>
              <a:t>the capacity to recover quickly from difficulties; toughness.</a:t>
            </a:r>
            <a:endParaRPr sz="1600">
              <a:solidFill>
                <a:srgbClr val="202124"/>
              </a:solidFill>
              <a:highlight>
                <a:srgbClr val="FFFFFF"/>
              </a:highlight>
              <a:latin typeface="PT Sans"/>
              <a:ea typeface="PT Sans"/>
              <a:cs typeface="PT Sans"/>
              <a:sym typeface="PT Sans"/>
            </a:endParaRPr>
          </a:p>
          <a:p>
            <a:pPr indent="0" lvl="0" marL="0" rtl="0" algn="l">
              <a:spcBef>
                <a:spcPts val="0"/>
              </a:spcBef>
              <a:spcAft>
                <a:spcPts val="0"/>
              </a:spcAft>
              <a:buNone/>
            </a:pPr>
            <a:r>
              <a:t/>
            </a:r>
            <a:endParaRPr sz="1600">
              <a:solidFill>
                <a:srgbClr val="202124"/>
              </a:solidFill>
              <a:highlight>
                <a:srgbClr val="FFFFFF"/>
              </a:highlight>
              <a:latin typeface="PT Sans"/>
              <a:ea typeface="PT Sans"/>
              <a:cs typeface="PT Sans"/>
              <a:sym typeface="PT Sans"/>
            </a:endParaRPr>
          </a:p>
          <a:p>
            <a:pPr indent="0" lvl="0" marL="0" rtl="0" algn="l">
              <a:spcBef>
                <a:spcPts val="0"/>
              </a:spcBef>
              <a:spcAft>
                <a:spcPts val="0"/>
              </a:spcAft>
              <a:buNone/>
            </a:pPr>
            <a:r>
              <a:rPr b="1" lang="en" sz="1600">
                <a:latin typeface="PT Sans"/>
                <a:ea typeface="PT Sans"/>
                <a:cs typeface="PT Sans"/>
                <a:sym typeface="PT Sans"/>
              </a:rPr>
              <a:t>Revitalize:</a:t>
            </a:r>
            <a:r>
              <a:rPr lang="en" sz="1600">
                <a:latin typeface="PT Sans"/>
                <a:ea typeface="PT Sans"/>
                <a:cs typeface="PT Sans"/>
                <a:sym typeface="PT Sans"/>
              </a:rPr>
              <a:t> </a:t>
            </a:r>
            <a:r>
              <a:rPr lang="en" sz="1600">
                <a:solidFill>
                  <a:srgbClr val="202124"/>
                </a:solidFill>
                <a:highlight>
                  <a:srgbClr val="FFFFFF"/>
                </a:highlight>
                <a:latin typeface="PT Sans"/>
                <a:ea typeface="PT Sans"/>
                <a:cs typeface="PT Sans"/>
                <a:sym typeface="PT Sans"/>
              </a:rPr>
              <a:t>imbue (something) with new life and vitality.</a:t>
            </a:r>
            <a:endParaRPr sz="1600">
              <a:latin typeface="PT Sans"/>
              <a:ea typeface="PT Sans"/>
              <a:cs typeface="PT Sans"/>
              <a:sym typeface="PT Sans"/>
            </a:endParaRPr>
          </a:p>
          <a:p>
            <a:pPr indent="0" lvl="0" marL="0" rtl="0" algn="l">
              <a:spcBef>
                <a:spcPts val="0"/>
              </a:spcBef>
              <a:spcAft>
                <a:spcPts val="0"/>
              </a:spcAft>
              <a:buNone/>
            </a:pPr>
            <a:r>
              <a:t/>
            </a:r>
            <a:endParaRPr>
              <a:latin typeface="PT Sans"/>
              <a:ea typeface="PT Sans"/>
              <a:cs typeface="PT Sans"/>
              <a:sym typeface="PT Sans"/>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6"/>
          <p:cNvSpPr txBox="1"/>
          <p:nvPr>
            <p:ph type="title"/>
          </p:nvPr>
        </p:nvSpPr>
        <p:spPr>
          <a:xfrm>
            <a:off x="311700" y="316350"/>
            <a:ext cx="8520600" cy="3570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2800">
                <a:solidFill>
                  <a:srgbClr val="931A25"/>
                </a:solidFill>
                <a:latin typeface="PT Sans"/>
                <a:ea typeface="PT Sans"/>
                <a:cs typeface="PT Sans"/>
                <a:sym typeface="PT Sans"/>
              </a:rPr>
              <a:t>Warm Up: </a:t>
            </a:r>
            <a:endParaRPr b="1" sz="2800">
              <a:solidFill>
                <a:srgbClr val="931A25"/>
              </a:solidFill>
              <a:latin typeface="PT Sans"/>
              <a:ea typeface="PT Sans"/>
              <a:cs typeface="PT Sans"/>
              <a:sym typeface="PT Sans"/>
            </a:endParaRPr>
          </a:p>
          <a:p>
            <a:pPr indent="0" lvl="0" marL="0" rtl="0" algn="l">
              <a:spcBef>
                <a:spcPts val="0"/>
              </a:spcBef>
              <a:spcAft>
                <a:spcPts val="0"/>
              </a:spcAft>
              <a:buNone/>
            </a:pPr>
            <a:r>
              <a:t/>
            </a:r>
            <a:endParaRPr sz="1800">
              <a:latin typeface="PT Sans"/>
              <a:ea typeface="PT Sans"/>
              <a:cs typeface="PT Sans"/>
              <a:sym typeface="PT Sans"/>
            </a:endParaRPr>
          </a:p>
          <a:p>
            <a:pPr indent="0" lvl="0" marL="0" rtl="0" algn="l">
              <a:lnSpc>
                <a:spcPct val="115000"/>
              </a:lnSpc>
              <a:spcBef>
                <a:spcPts val="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 </a:t>
            </a:r>
            <a:endParaRPr sz="1200">
              <a:solidFill>
                <a:schemeClr val="dk1"/>
              </a:solidFill>
              <a:latin typeface="Times New Roman"/>
              <a:ea typeface="Times New Roman"/>
              <a:cs typeface="Times New Roman"/>
              <a:sym typeface="Times New Roman"/>
            </a:endParaRPr>
          </a:p>
          <a:p>
            <a:pPr indent="-330200" lvl="0" marL="457200" rtl="0" algn="l">
              <a:lnSpc>
                <a:spcPct val="115000"/>
              </a:lnSpc>
              <a:spcBef>
                <a:spcPts val="0"/>
              </a:spcBef>
              <a:spcAft>
                <a:spcPts val="0"/>
              </a:spcAft>
              <a:buClr>
                <a:schemeClr val="dk1"/>
              </a:buClr>
              <a:buSzPts val="1600"/>
              <a:buFont typeface="Times New Roman"/>
              <a:buAutoNum type="arabicPeriod"/>
            </a:pPr>
            <a:r>
              <a:rPr lang="en" sz="1600">
                <a:solidFill>
                  <a:schemeClr val="dk1"/>
                </a:solidFill>
                <a:latin typeface="PT Sans"/>
                <a:ea typeface="PT Sans"/>
                <a:cs typeface="PT Sans"/>
                <a:sym typeface="PT Sans"/>
              </a:rPr>
              <a:t>Describe a time that you, or someone you know, had to change something about themselves in order to fit in. </a:t>
            </a:r>
            <a:endParaRPr sz="1600">
              <a:solidFill>
                <a:schemeClr val="dk1"/>
              </a:solidFill>
              <a:latin typeface="PT Sans"/>
              <a:ea typeface="PT Sans"/>
              <a:cs typeface="PT Sans"/>
              <a:sym typeface="PT Sans"/>
            </a:endParaRPr>
          </a:p>
          <a:p>
            <a:pPr indent="0" lvl="0" marL="0" rtl="0" algn="l">
              <a:lnSpc>
                <a:spcPct val="150000"/>
              </a:lnSpc>
              <a:spcBef>
                <a:spcPts val="0"/>
              </a:spcBef>
              <a:spcAft>
                <a:spcPts val="0"/>
              </a:spcAft>
              <a:buNone/>
            </a:pPr>
            <a:r>
              <a:t/>
            </a:r>
            <a:endParaRPr sz="1600">
              <a:solidFill>
                <a:schemeClr val="dk1"/>
              </a:solidFill>
              <a:latin typeface="PT Sans"/>
              <a:ea typeface="PT Sans"/>
              <a:cs typeface="PT Sans"/>
              <a:sym typeface="PT Sans"/>
            </a:endParaRPr>
          </a:p>
          <a:p>
            <a:pPr indent="-330200" lvl="0" marL="457200" rtl="0" algn="l">
              <a:lnSpc>
                <a:spcPct val="150000"/>
              </a:lnSpc>
              <a:spcBef>
                <a:spcPts val="0"/>
              </a:spcBef>
              <a:spcAft>
                <a:spcPts val="0"/>
              </a:spcAft>
              <a:buClr>
                <a:schemeClr val="dk1"/>
              </a:buClr>
              <a:buSzPts val="1600"/>
              <a:buFont typeface="PT Sans"/>
              <a:buAutoNum type="arabicPeriod"/>
            </a:pPr>
            <a:r>
              <a:rPr lang="en" sz="1600">
                <a:solidFill>
                  <a:schemeClr val="dk1"/>
                </a:solidFill>
                <a:latin typeface="PT Sans"/>
                <a:ea typeface="PT Sans"/>
                <a:cs typeface="PT Sans"/>
                <a:sym typeface="PT Sans"/>
              </a:rPr>
              <a:t>Analyze the </a:t>
            </a:r>
            <a:r>
              <a:rPr lang="en" sz="1600">
                <a:solidFill>
                  <a:schemeClr val="dk1"/>
                </a:solidFill>
                <a:latin typeface="PT Sans"/>
                <a:ea typeface="PT Sans"/>
                <a:cs typeface="PT Sans"/>
                <a:sym typeface="PT Sans"/>
              </a:rPr>
              <a:t>lyrics</a:t>
            </a:r>
            <a:r>
              <a:rPr lang="en" sz="1600">
                <a:solidFill>
                  <a:schemeClr val="dk1"/>
                </a:solidFill>
                <a:latin typeface="PT Sans"/>
                <a:ea typeface="PT Sans"/>
                <a:cs typeface="PT Sans"/>
                <a:sym typeface="PT Sans"/>
              </a:rPr>
              <a:t> to Raye Zaragoza’s song “Change Your Name”</a:t>
            </a:r>
            <a:endParaRPr sz="1600">
              <a:solidFill>
                <a:schemeClr val="dk1"/>
              </a:solidFill>
              <a:latin typeface="PT Sans"/>
              <a:ea typeface="PT Sans"/>
              <a:cs typeface="PT Sans"/>
              <a:sym typeface="PT Sans"/>
            </a:endParaRPr>
          </a:p>
          <a:p>
            <a:pPr indent="457200" lvl="0" marL="0" rtl="0" algn="l">
              <a:lnSpc>
                <a:spcPct val="150000"/>
              </a:lnSpc>
              <a:spcBef>
                <a:spcPts val="0"/>
              </a:spcBef>
              <a:spcAft>
                <a:spcPts val="0"/>
              </a:spcAft>
              <a:buNone/>
            </a:pPr>
            <a:r>
              <a:rPr lang="en" sz="1600">
                <a:solidFill>
                  <a:schemeClr val="dk1"/>
                </a:solidFill>
                <a:latin typeface="PT Sans"/>
                <a:ea typeface="PT Sans"/>
                <a:cs typeface="PT Sans"/>
                <a:sym typeface="PT Sans"/>
              </a:rPr>
              <a:t>What does it tell us about erasure?</a:t>
            </a:r>
            <a:endParaRPr sz="1600">
              <a:solidFill>
                <a:schemeClr val="dk1"/>
              </a:solidFill>
              <a:latin typeface="PT Sans"/>
              <a:ea typeface="PT Sans"/>
              <a:cs typeface="PT Sans"/>
              <a:sym typeface="PT Sans"/>
            </a:endParaRPr>
          </a:p>
          <a:p>
            <a:pPr indent="457200" lvl="0" marL="0" rtl="0" algn="l">
              <a:lnSpc>
                <a:spcPct val="150000"/>
              </a:lnSpc>
              <a:spcBef>
                <a:spcPts val="0"/>
              </a:spcBef>
              <a:spcAft>
                <a:spcPts val="0"/>
              </a:spcAft>
              <a:buNone/>
            </a:pPr>
            <a:r>
              <a:rPr lang="en" sz="1600">
                <a:solidFill>
                  <a:schemeClr val="dk1"/>
                </a:solidFill>
                <a:latin typeface="PT Sans"/>
                <a:ea typeface="PT Sans"/>
                <a:cs typeface="PT Sans"/>
                <a:sym typeface="PT Sans"/>
              </a:rPr>
              <a:t>What does it tell us about resilience?</a:t>
            </a:r>
            <a:endParaRPr sz="1600">
              <a:solidFill>
                <a:schemeClr val="dk1"/>
              </a:solidFill>
              <a:latin typeface="PT Sans"/>
              <a:ea typeface="PT Sans"/>
              <a:cs typeface="PT Sans"/>
              <a:sym typeface="PT Sans"/>
            </a:endParaRPr>
          </a:p>
          <a:p>
            <a:pPr indent="457200" lvl="0" marL="0" rtl="0" algn="l">
              <a:lnSpc>
                <a:spcPct val="150000"/>
              </a:lnSpc>
              <a:spcBef>
                <a:spcPts val="0"/>
              </a:spcBef>
              <a:spcAft>
                <a:spcPts val="0"/>
              </a:spcAft>
              <a:buNone/>
            </a:pPr>
            <a:r>
              <a:rPr lang="en" sz="1600">
                <a:solidFill>
                  <a:schemeClr val="dk1"/>
                </a:solidFill>
                <a:latin typeface="PT Sans"/>
                <a:ea typeface="PT Sans"/>
                <a:cs typeface="PT Sans"/>
                <a:sym typeface="PT Sans"/>
              </a:rPr>
              <a:t>Can you relate to the song at all? How so?</a:t>
            </a:r>
            <a:endParaRPr sz="1600">
              <a:solidFill>
                <a:schemeClr val="dk1"/>
              </a:solidFill>
              <a:latin typeface="PT Sans"/>
              <a:ea typeface="PT Sans"/>
              <a:cs typeface="PT Sans"/>
              <a:sym typeface="PT Sans"/>
            </a:endParaRPr>
          </a:p>
          <a:p>
            <a:pPr indent="0" lvl="0" marL="0" rtl="0" algn="l">
              <a:lnSpc>
                <a:spcPct val="150000"/>
              </a:lnSpc>
              <a:spcBef>
                <a:spcPts val="0"/>
              </a:spcBef>
              <a:spcAft>
                <a:spcPts val="0"/>
              </a:spcAft>
              <a:buNone/>
            </a:pPr>
            <a:r>
              <a:t/>
            </a:r>
            <a:endParaRPr sz="2000">
              <a:latin typeface="PT Sans"/>
              <a:ea typeface="PT Sans"/>
              <a:cs typeface="PT Sans"/>
              <a:sym typeface="PT Sans"/>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7"/>
          <p:cNvSpPr txBox="1"/>
          <p:nvPr>
            <p:ph type="title"/>
          </p:nvPr>
        </p:nvSpPr>
        <p:spPr>
          <a:xfrm>
            <a:off x="311700" y="445025"/>
            <a:ext cx="8520600" cy="5727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b="1" lang="en" sz="2800">
                <a:solidFill>
                  <a:srgbClr val="931A25"/>
                </a:solidFill>
                <a:latin typeface="PT Sans"/>
                <a:ea typeface="PT Sans"/>
                <a:cs typeface="PT Sans"/>
                <a:sym typeface="PT Sans"/>
              </a:rPr>
              <a:t>What is Erasure?</a:t>
            </a:r>
            <a:endParaRPr b="1" sz="2800">
              <a:solidFill>
                <a:srgbClr val="931A25"/>
              </a:solidFill>
              <a:latin typeface="PT Sans"/>
              <a:ea typeface="PT Sans"/>
              <a:cs typeface="PT Sans"/>
              <a:sym typeface="PT Sans"/>
            </a:endParaRPr>
          </a:p>
        </p:txBody>
      </p:sp>
      <p:sp>
        <p:nvSpPr>
          <p:cNvPr id="81" name="Google Shape;81;p17"/>
          <p:cNvSpPr txBox="1"/>
          <p:nvPr>
            <p:ph idx="1" type="body"/>
          </p:nvPr>
        </p:nvSpPr>
        <p:spPr>
          <a:xfrm>
            <a:off x="865225" y="1152475"/>
            <a:ext cx="68877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sz="1600">
              <a:latin typeface="PT Sans"/>
              <a:ea typeface="PT Sans"/>
              <a:cs typeface="PT Sans"/>
              <a:sym typeface="PT Sans"/>
            </a:endParaRPr>
          </a:p>
          <a:p>
            <a:pPr indent="0" lvl="0" marL="0" rtl="0" algn="ctr">
              <a:spcBef>
                <a:spcPts val="0"/>
              </a:spcBef>
              <a:spcAft>
                <a:spcPts val="0"/>
              </a:spcAft>
              <a:buNone/>
            </a:pPr>
            <a:r>
              <a:rPr b="1" lang="en" sz="1600">
                <a:latin typeface="PT Sans"/>
                <a:ea typeface="PT Sans"/>
                <a:cs typeface="PT Sans"/>
                <a:sym typeface="PT Sans"/>
              </a:rPr>
              <a:t>Erasure</a:t>
            </a:r>
            <a:r>
              <a:rPr lang="en" sz="1600">
                <a:latin typeface="PT Sans"/>
                <a:ea typeface="PT Sans"/>
                <a:cs typeface="PT Sans"/>
                <a:sym typeface="PT Sans"/>
              </a:rPr>
              <a:t> is the act of removing something from a place. </a:t>
            </a:r>
            <a:endParaRPr sz="1600">
              <a:latin typeface="PT Sans"/>
              <a:ea typeface="PT Sans"/>
              <a:cs typeface="PT Sans"/>
              <a:sym typeface="PT Sans"/>
            </a:endParaRPr>
          </a:p>
          <a:p>
            <a:pPr indent="0" lvl="0" marL="0" rtl="0" algn="ctr">
              <a:spcBef>
                <a:spcPts val="0"/>
              </a:spcBef>
              <a:spcAft>
                <a:spcPts val="0"/>
              </a:spcAft>
              <a:buNone/>
            </a:pPr>
            <a:r>
              <a:t/>
            </a:r>
            <a:endParaRPr sz="1600">
              <a:latin typeface="PT Sans"/>
              <a:ea typeface="PT Sans"/>
              <a:cs typeface="PT Sans"/>
              <a:sym typeface="PT Sans"/>
            </a:endParaRPr>
          </a:p>
          <a:p>
            <a:pPr indent="0" lvl="0" marL="0" rtl="0" algn="ctr">
              <a:spcBef>
                <a:spcPts val="0"/>
              </a:spcBef>
              <a:spcAft>
                <a:spcPts val="0"/>
              </a:spcAft>
              <a:buNone/>
            </a:pPr>
            <a:r>
              <a:rPr b="1" lang="en" sz="1600">
                <a:latin typeface="PT Sans"/>
                <a:ea typeface="PT Sans"/>
                <a:cs typeface="PT Sans"/>
                <a:sym typeface="PT Sans"/>
              </a:rPr>
              <a:t>Cultural erasure </a:t>
            </a:r>
            <a:r>
              <a:rPr lang="en" sz="1600">
                <a:latin typeface="PT Sans"/>
                <a:ea typeface="PT Sans"/>
                <a:cs typeface="PT Sans"/>
                <a:sym typeface="PT Sans"/>
              </a:rPr>
              <a:t>is when an entire community’s existence, culture, values, and voice, are absent or not recognized by the general public.</a:t>
            </a:r>
            <a:endParaRPr sz="1600">
              <a:latin typeface="PT Sans"/>
              <a:ea typeface="PT Sans"/>
              <a:cs typeface="PT Sans"/>
              <a:sym typeface="PT Sans"/>
            </a:endParaRPr>
          </a:p>
          <a:p>
            <a:pPr indent="0" lvl="0" marL="0" rtl="0" algn="ctr">
              <a:spcBef>
                <a:spcPts val="0"/>
              </a:spcBef>
              <a:spcAft>
                <a:spcPts val="0"/>
              </a:spcAft>
              <a:buNone/>
            </a:pPr>
            <a:r>
              <a:t/>
            </a:r>
            <a:endParaRPr sz="2200">
              <a:latin typeface="PT Sans"/>
              <a:ea typeface="PT Sans"/>
              <a:cs typeface="PT Sans"/>
              <a:sym typeface="PT Sans"/>
            </a:endParaRPr>
          </a:p>
          <a:p>
            <a:pPr indent="0" lvl="0" marL="0" rtl="0" algn="ctr">
              <a:spcBef>
                <a:spcPts val="0"/>
              </a:spcBef>
              <a:spcAft>
                <a:spcPts val="0"/>
              </a:spcAft>
              <a:buNone/>
            </a:pPr>
            <a:r>
              <a:t/>
            </a:r>
            <a:endParaRPr sz="2200">
              <a:latin typeface="PT Sans"/>
              <a:ea typeface="PT Sans"/>
              <a:cs typeface="PT Sans"/>
              <a:sym typeface="PT Sans"/>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pic>
        <p:nvPicPr>
          <p:cNvPr id="86" name="Google Shape;86;p18" title="Points scored"/>
          <p:cNvPicPr preferRelativeResize="0"/>
          <p:nvPr/>
        </p:nvPicPr>
        <p:blipFill>
          <a:blip r:embed="rId3">
            <a:alphaModFix/>
          </a:blip>
          <a:stretch>
            <a:fillRect/>
          </a:stretch>
        </p:blipFill>
        <p:spPr>
          <a:xfrm>
            <a:off x="265525" y="725575"/>
            <a:ext cx="4888476" cy="3022700"/>
          </a:xfrm>
          <a:prstGeom prst="rect">
            <a:avLst/>
          </a:prstGeom>
          <a:noFill/>
          <a:ln>
            <a:noFill/>
          </a:ln>
        </p:spPr>
      </p:pic>
      <p:sp>
        <p:nvSpPr>
          <p:cNvPr id="87" name="Google Shape;87;p18"/>
          <p:cNvSpPr txBox="1"/>
          <p:nvPr>
            <p:ph type="title"/>
          </p:nvPr>
        </p:nvSpPr>
        <p:spPr>
          <a:xfrm>
            <a:off x="5340200" y="1652900"/>
            <a:ext cx="3492000" cy="5727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b="1" lang="en" sz="2800">
                <a:solidFill>
                  <a:srgbClr val="931A25"/>
                </a:solidFill>
                <a:latin typeface="PT Sans"/>
                <a:ea typeface="PT Sans"/>
                <a:cs typeface="PT Sans"/>
                <a:sym typeface="PT Sans"/>
              </a:rPr>
              <a:t>The Impact of Erasure: </a:t>
            </a:r>
            <a:r>
              <a:rPr b="1" lang="en" sz="2800">
                <a:solidFill>
                  <a:srgbClr val="931A25"/>
                </a:solidFill>
                <a:latin typeface="PT Sans"/>
                <a:ea typeface="PT Sans"/>
                <a:cs typeface="PT Sans"/>
                <a:sym typeface="PT Sans"/>
              </a:rPr>
              <a:t>Cultural Loss Data Analysis</a:t>
            </a:r>
            <a:endParaRPr b="1" sz="2800">
              <a:solidFill>
                <a:srgbClr val="931A25"/>
              </a:solidFill>
              <a:latin typeface="PT Sans"/>
              <a:ea typeface="PT Sans"/>
              <a:cs typeface="PT Sans"/>
              <a:sym typeface="PT Sans"/>
            </a:endParaRPr>
          </a:p>
          <a:p>
            <a:pPr indent="0" lvl="0" marL="0" rtl="0" algn="ctr">
              <a:spcBef>
                <a:spcPts val="0"/>
              </a:spcBef>
              <a:spcAft>
                <a:spcPts val="0"/>
              </a:spcAft>
              <a:buNone/>
            </a:pPr>
            <a:r>
              <a:t/>
            </a:r>
            <a:endParaRPr b="1" sz="2200">
              <a:solidFill>
                <a:srgbClr val="931A25"/>
              </a:solidFill>
              <a:latin typeface="PT Sans"/>
              <a:ea typeface="PT Sans"/>
              <a:cs typeface="PT Sans"/>
              <a:sym typeface="PT Sans"/>
            </a:endParaRPr>
          </a:p>
          <a:p>
            <a:pPr indent="0" lvl="0" marL="0" rtl="0" algn="l">
              <a:spcBef>
                <a:spcPts val="0"/>
              </a:spcBef>
              <a:spcAft>
                <a:spcPts val="0"/>
              </a:spcAft>
              <a:buClr>
                <a:schemeClr val="dk1"/>
              </a:buClr>
              <a:buSzPts val="1100"/>
              <a:buFont typeface="Arial"/>
              <a:buNone/>
            </a:pPr>
            <a:r>
              <a:rPr lang="en" sz="1600">
                <a:solidFill>
                  <a:schemeClr val="dk1"/>
                </a:solidFill>
                <a:latin typeface="PT Sans"/>
                <a:ea typeface="PT Sans"/>
                <a:cs typeface="PT Sans"/>
                <a:sym typeface="PT Sans"/>
              </a:rPr>
              <a:t>What do you notice about the data?</a:t>
            </a:r>
            <a:endParaRPr sz="1600">
              <a:solidFill>
                <a:schemeClr val="dk1"/>
              </a:solidFill>
              <a:latin typeface="PT Sans"/>
              <a:ea typeface="PT Sans"/>
              <a:cs typeface="PT Sans"/>
              <a:sym typeface="PT Sans"/>
            </a:endParaRPr>
          </a:p>
          <a:p>
            <a:pPr indent="0" lvl="0" marL="0" rtl="0" algn="l">
              <a:spcBef>
                <a:spcPts val="0"/>
              </a:spcBef>
              <a:spcAft>
                <a:spcPts val="0"/>
              </a:spcAft>
              <a:buClr>
                <a:schemeClr val="dk1"/>
              </a:buClr>
              <a:buSzPts val="1100"/>
              <a:buFont typeface="Arial"/>
              <a:buNone/>
            </a:pPr>
            <a:r>
              <a:t/>
            </a:r>
            <a:endParaRPr sz="1600">
              <a:solidFill>
                <a:schemeClr val="dk1"/>
              </a:solidFill>
              <a:latin typeface="PT Sans"/>
              <a:ea typeface="PT Sans"/>
              <a:cs typeface="PT Sans"/>
              <a:sym typeface="PT Sans"/>
            </a:endParaRPr>
          </a:p>
          <a:p>
            <a:pPr indent="0" lvl="0" marL="0" rtl="0" algn="l">
              <a:spcBef>
                <a:spcPts val="0"/>
              </a:spcBef>
              <a:spcAft>
                <a:spcPts val="0"/>
              </a:spcAft>
              <a:buClr>
                <a:schemeClr val="dk1"/>
              </a:buClr>
              <a:buSzPts val="1100"/>
              <a:buFont typeface="Arial"/>
              <a:buNone/>
            </a:pPr>
            <a:r>
              <a:rPr lang="en" sz="1600">
                <a:solidFill>
                  <a:schemeClr val="dk1"/>
                </a:solidFill>
                <a:latin typeface="PT Sans"/>
                <a:ea typeface="PT Sans"/>
                <a:cs typeface="PT Sans"/>
                <a:sym typeface="PT Sans"/>
              </a:rPr>
              <a:t>What impacts might language loss have on the community?</a:t>
            </a:r>
            <a:endParaRPr b="1" sz="2200">
              <a:solidFill>
                <a:srgbClr val="931A25"/>
              </a:solidFill>
              <a:latin typeface="PT Sans"/>
              <a:ea typeface="PT Sans"/>
              <a:cs typeface="PT Sans"/>
              <a:sym typeface="PT Sans"/>
            </a:endParaRPr>
          </a:p>
        </p:txBody>
      </p:sp>
      <p:sp>
        <p:nvSpPr>
          <p:cNvPr id="88" name="Google Shape;88;p18"/>
          <p:cNvSpPr txBox="1"/>
          <p:nvPr/>
        </p:nvSpPr>
        <p:spPr>
          <a:xfrm>
            <a:off x="226900" y="3961775"/>
            <a:ext cx="2976900" cy="292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700">
                <a:latin typeface="PT Sans"/>
                <a:ea typeface="PT Sans"/>
                <a:cs typeface="PT Sans"/>
                <a:sym typeface="PT Sans"/>
              </a:rPr>
              <a:t>Source: Office for the Administration of Children and Families</a:t>
            </a:r>
            <a:endParaRPr sz="700">
              <a:latin typeface="PT Sans"/>
              <a:ea typeface="PT Sans"/>
              <a:cs typeface="PT Sans"/>
              <a:sym typeface="PT Sans"/>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9"/>
          <p:cNvSpPr txBox="1"/>
          <p:nvPr>
            <p:ph type="title"/>
          </p:nvPr>
        </p:nvSpPr>
        <p:spPr>
          <a:xfrm>
            <a:off x="311700" y="445025"/>
            <a:ext cx="8520600" cy="5727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b="1" lang="en" sz="2800">
                <a:solidFill>
                  <a:srgbClr val="931A25"/>
                </a:solidFill>
                <a:latin typeface="PT Sans"/>
                <a:ea typeface="PT Sans"/>
                <a:cs typeface="PT Sans"/>
                <a:sym typeface="PT Sans"/>
              </a:rPr>
              <a:t>What is Revitalization?</a:t>
            </a:r>
            <a:endParaRPr b="1" sz="2800">
              <a:solidFill>
                <a:srgbClr val="931A25"/>
              </a:solidFill>
              <a:latin typeface="PT Sans"/>
              <a:ea typeface="PT Sans"/>
              <a:cs typeface="PT Sans"/>
              <a:sym typeface="PT Sans"/>
            </a:endParaRPr>
          </a:p>
        </p:txBody>
      </p:sp>
      <p:sp>
        <p:nvSpPr>
          <p:cNvPr id="94" name="Google Shape;94;p19"/>
          <p:cNvSpPr txBox="1"/>
          <p:nvPr>
            <p:ph idx="1" type="body"/>
          </p:nvPr>
        </p:nvSpPr>
        <p:spPr>
          <a:xfrm>
            <a:off x="865225" y="1152475"/>
            <a:ext cx="68877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sz="1600">
              <a:latin typeface="PT Sans"/>
              <a:ea typeface="PT Sans"/>
              <a:cs typeface="PT Sans"/>
              <a:sym typeface="PT Sans"/>
            </a:endParaRPr>
          </a:p>
          <a:p>
            <a:pPr indent="0" lvl="0" marL="0" rtl="0" algn="ctr">
              <a:spcBef>
                <a:spcPts val="0"/>
              </a:spcBef>
              <a:spcAft>
                <a:spcPts val="0"/>
              </a:spcAft>
              <a:buNone/>
            </a:pPr>
            <a:r>
              <a:rPr b="1" lang="en" sz="1600">
                <a:latin typeface="PT Sans"/>
                <a:ea typeface="PT Sans"/>
                <a:cs typeface="PT Sans"/>
                <a:sym typeface="PT Sans"/>
              </a:rPr>
              <a:t>Revitalize: </a:t>
            </a:r>
            <a:r>
              <a:rPr lang="en" sz="1600">
                <a:latin typeface="PT Sans"/>
                <a:ea typeface="PT Sans"/>
                <a:cs typeface="PT Sans"/>
                <a:sym typeface="PT Sans"/>
              </a:rPr>
              <a:t>to restore energy, life, and vitality to something</a:t>
            </a:r>
            <a:endParaRPr sz="1600">
              <a:latin typeface="PT Sans"/>
              <a:ea typeface="PT Sans"/>
              <a:cs typeface="PT Sans"/>
              <a:sym typeface="PT Sans"/>
            </a:endParaRPr>
          </a:p>
          <a:p>
            <a:pPr indent="0" lvl="0" marL="0" rtl="0" algn="ctr">
              <a:spcBef>
                <a:spcPts val="0"/>
              </a:spcBef>
              <a:spcAft>
                <a:spcPts val="0"/>
              </a:spcAft>
              <a:buNone/>
            </a:pPr>
            <a:r>
              <a:t/>
            </a:r>
            <a:endParaRPr sz="1600">
              <a:latin typeface="PT Sans"/>
              <a:ea typeface="PT Sans"/>
              <a:cs typeface="PT Sans"/>
              <a:sym typeface="PT Sans"/>
            </a:endParaRPr>
          </a:p>
          <a:p>
            <a:pPr indent="0" lvl="0" marL="0" rtl="0" algn="ctr">
              <a:spcBef>
                <a:spcPts val="0"/>
              </a:spcBef>
              <a:spcAft>
                <a:spcPts val="0"/>
              </a:spcAft>
              <a:buNone/>
            </a:pPr>
            <a:r>
              <a:rPr b="1" lang="en" sz="1600">
                <a:latin typeface="PT Sans"/>
                <a:ea typeface="PT Sans"/>
                <a:cs typeface="PT Sans"/>
                <a:sym typeface="PT Sans"/>
              </a:rPr>
              <a:t>Cultural revitalization: </a:t>
            </a:r>
            <a:r>
              <a:rPr lang="en" sz="1600">
                <a:latin typeface="PT Sans"/>
                <a:ea typeface="PT Sans"/>
                <a:cs typeface="PT Sans"/>
                <a:sym typeface="PT Sans"/>
              </a:rPr>
              <a:t>When communities from a shared culture restore a culture practice that was previously lossed or dormant. This could mean bringing back a language, a spiritual practice, a food, a type of music, etc. </a:t>
            </a:r>
            <a:endParaRPr sz="1600">
              <a:latin typeface="PT Sans"/>
              <a:ea typeface="PT Sans"/>
              <a:cs typeface="PT Sans"/>
              <a:sym typeface="PT Sans"/>
            </a:endParaRPr>
          </a:p>
          <a:p>
            <a:pPr indent="0" lvl="0" marL="0" rtl="0" algn="ctr">
              <a:spcBef>
                <a:spcPts val="0"/>
              </a:spcBef>
              <a:spcAft>
                <a:spcPts val="0"/>
              </a:spcAft>
              <a:buNone/>
            </a:pPr>
            <a:r>
              <a:t/>
            </a:r>
            <a:endParaRPr b="1" sz="1800">
              <a:latin typeface="PT Sans"/>
              <a:ea typeface="PT Sans"/>
              <a:cs typeface="PT Sans"/>
              <a:sym typeface="PT Sans"/>
            </a:endParaRPr>
          </a:p>
          <a:p>
            <a:pPr indent="0" lvl="0" marL="0" rtl="0" algn="ctr">
              <a:spcBef>
                <a:spcPts val="0"/>
              </a:spcBef>
              <a:spcAft>
                <a:spcPts val="0"/>
              </a:spcAft>
              <a:buNone/>
            </a:pPr>
            <a:r>
              <a:t/>
            </a:r>
            <a:endParaRPr sz="2200">
              <a:latin typeface="PT Sans"/>
              <a:ea typeface="PT Sans"/>
              <a:cs typeface="PT Sans"/>
              <a:sym typeface="PT Sans"/>
            </a:endParaRPr>
          </a:p>
          <a:p>
            <a:pPr indent="0" lvl="0" marL="0" rtl="0" algn="ctr">
              <a:spcBef>
                <a:spcPts val="0"/>
              </a:spcBef>
              <a:spcAft>
                <a:spcPts val="0"/>
              </a:spcAft>
              <a:buNone/>
            </a:pPr>
            <a:r>
              <a:t/>
            </a:r>
            <a:endParaRPr sz="2200">
              <a:latin typeface="PT Sans"/>
              <a:ea typeface="PT Sans"/>
              <a:cs typeface="PT Sans"/>
              <a:sym typeface="PT Sans"/>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0"/>
          <p:cNvSpPr txBox="1"/>
          <p:nvPr>
            <p:ph type="title"/>
          </p:nvPr>
        </p:nvSpPr>
        <p:spPr>
          <a:xfrm>
            <a:off x="311700" y="445025"/>
            <a:ext cx="8520600" cy="5727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2800">
                <a:solidFill>
                  <a:srgbClr val="931A25"/>
                </a:solidFill>
                <a:latin typeface="PT Sans"/>
                <a:ea typeface="PT Sans"/>
                <a:cs typeface="PT Sans"/>
                <a:sym typeface="PT Sans"/>
              </a:rPr>
              <a:t>“Tending The Wild” Cultural Revitalization Examples</a:t>
            </a:r>
            <a:endParaRPr b="1" sz="2800">
              <a:solidFill>
                <a:srgbClr val="931A25"/>
              </a:solidFill>
              <a:latin typeface="PT Sans"/>
              <a:ea typeface="PT Sans"/>
              <a:cs typeface="PT Sans"/>
              <a:sym typeface="PT Sans"/>
            </a:endParaRPr>
          </a:p>
        </p:txBody>
      </p:sp>
      <p:sp>
        <p:nvSpPr>
          <p:cNvPr id="100" name="Google Shape;100;p20"/>
          <p:cNvSpPr txBox="1"/>
          <p:nvPr>
            <p:ph idx="2" type="body"/>
          </p:nvPr>
        </p:nvSpPr>
        <p:spPr>
          <a:xfrm>
            <a:off x="4680000" y="798975"/>
            <a:ext cx="3999900" cy="3112200"/>
          </a:xfrm>
          <a:prstGeom prst="rect">
            <a:avLst/>
          </a:prstGeom>
        </p:spPr>
        <p:txBody>
          <a:bodyPr anchorCtr="0" anchor="t" bIns="91425" lIns="91425" spcFirstLastPara="1" rIns="91425" wrap="square" tIns="91425">
            <a:noAutofit/>
          </a:bodyPr>
          <a:lstStyle/>
          <a:p>
            <a:pPr indent="0" lvl="0" marL="0" rtl="0" algn="l">
              <a:lnSpc>
                <a:spcPct val="97273"/>
              </a:lnSpc>
              <a:spcBef>
                <a:spcPts val="0"/>
              </a:spcBef>
              <a:spcAft>
                <a:spcPts val="0"/>
              </a:spcAft>
              <a:buNone/>
            </a:pPr>
            <a:r>
              <a:t/>
            </a:r>
            <a:endParaRPr sz="1200">
              <a:solidFill>
                <a:schemeClr val="dk1"/>
              </a:solidFill>
              <a:latin typeface="PT Sans"/>
              <a:ea typeface="PT Sans"/>
              <a:cs typeface="PT Sans"/>
              <a:sym typeface="PT Sans"/>
            </a:endParaRPr>
          </a:p>
          <a:p>
            <a:pPr indent="0" lvl="0" marL="0" rtl="0" algn="l">
              <a:lnSpc>
                <a:spcPct val="97273"/>
              </a:lnSpc>
              <a:spcBef>
                <a:spcPts val="0"/>
              </a:spcBef>
              <a:spcAft>
                <a:spcPts val="0"/>
              </a:spcAft>
              <a:buNone/>
            </a:pPr>
            <a:r>
              <a:rPr lang="en" sz="1200">
                <a:solidFill>
                  <a:schemeClr val="dk1"/>
                </a:solidFill>
                <a:latin typeface="PT Sans"/>
                <a:ea typeface="PT Sans"/>
                <a:cs typeface="PT Sans"/>
                <a:sym typeface="PT Sans"/>
              </a:rPr>
              <a:t>Choose a video on a topic that interests you and answer the following:</a:t>
            </a:r>
            <a:endParaRPr sz="1200">
              <a:solidFill>
                <a:schemeClr val="dk1"/>
              </a:solidFill>
              <a:latin typeface="PT Sans"/>
              <a:ea typeface="PT Sans"/>
              <a:cs typeface="PT Sans"/>
              <a:sym typeface="PT Sans"/>
            </a:endParaRPr>
          </a:p>
          <a:p>
            <a:pPr indent="0" lvl="0" marL="0" rtl="0" algn="l">
              <a:lnSpc>
                <a:spcPct val="97273"/>
              </a:lnSpc>
              <a:spcBef>
                <a:spcPts val="0"/>
              </a:spcBef>
              <a:spcAft>
                <a:spcPts val="0"/>
              </a:spcAft>
              <a:buNone/>
            </a:pPr>
            <a:r>
              <a:t/>
            </a:r>
            <a:endParaRPr sz="1200">
              <a:solidFill>
                <a:schemeClr val="dk1"/>
              </a:solidFill>
              <a:latin typeface="PT Sans"/>
              <a:ea typeface="PT Sans"/>
              <a:cs typeface="PT Sans"/>
              <a:sym typeface="PT Sans"/>
            </a:endParaRPr>
          </a:p>
          <a:p>
            <a:pPr indent="0" lvl="0" marL="0" rtl="0" algn="l">
              <a:lnSpc>
                <a:spcPct val="97273"/>
              </a:lnSpc>
              <a:spcBef>
                <a:spcPts val="0"/>
              </a:spcBef>
              <a:spcAft>
                <a:spcPts val="0"/>
              </a:spcAft>
              <a:buNone/>
            </a:pPr>
            <a:r>
              <a:rPr lang="en" sz="1200">
                <a:solidFill>
                  <a:schemeClr val="dk1"/>
                </a:solidFill>
                <a:latin typeface="PT Sans"/>
                <a:ea typeface="PT Sans"/>
                <a:cs typeface="PT Sans"/>
                <a:sym typeface="PT Sans"/>
              </a:rPr>
              <a:t>1.</a:t>
            </a:r>
            <a:r>
              <a:rPr lang="en" sz="700">
                <a:solidFill>
                  <a:schemeClr val="dk1"/>
                </a:solidFill>
                <a:latin typeface="Times New Roman"/>
                <a:ea typeface="Times New Roman"/>
                <a:cs typeface="Times New Roman"/>
                <a:sym typeface="Times New Roman"/>
              </a:rPr>
              <a:t> </a:t>
            </a:r>
            <a:r>
              <a:rPr lang="en" sz="1200">
                <a:solidFill>
                  <a:schemeClr val="dk1"/>
                </a:solidFill>
                <a:latin typeface="PT Sans"/>
                <a:ea typeface="PT Sans"/>
                <a:cs typeface="PT Sans"/>
                <a:sym typeface="PT Sans"/>
              </a:rPr>
              <a:t>What episode did you choose?</a:t>
            </a:r>
            <a:endParaRPr sz="1200">
              <a:solidFill>
                <a:schemeClr val="dk1"/>
              </a:solidFill>
              <a:latin typeface="PT Sans"/>
              <a:ea typeface="PT Sans"/>
              <a:cs typeface="PT Sans"/>
              <a:sym typeface="PT Sans"/>
            </a:endParaRPr>
          </a:p>
          <a:p>
            <a:pPr indent="0" lvl="0" marL="0" rtl="0" algn="l">
              <a:lnSpc>
                <a:spcPct val="97273"/>
              </a:lnSpc>
              <a:spcBef>
                <a:spcPts val="0"/>
              </a:spcBef>
              <a:spcAft>
                <a:spcPts val="0"/>
              </a:spcAft>
              <a:buNone/>
            </a:pPr>
            <a:r>
              <a:t/>
            </a:r>
            <a:endParaRPr sz="1200">
              <a:solidFill>
                <a:schemeClr val="dk1"/>
              </a:solidFill>
              <a:latin typeface="PT Sans"/>
              <a:ea typeface="PT Sans"/>
              <a:cs typeface="PT Sans"/>
              <a:sym typeface="PT Sans"/>
            </a:endParaRPr>
          </a:p>
          <a:p>
            <a:pPr indent="0" lvl="0" marL="0" rtl="0" algn="l">
              <a:lnSpc>
                <a:spcPct val="97273"/>
              </a:lnSpc>
              <a:spcBef>
                <a:spcPts val="0"/>
              </a:spcBef>
              <a:spcAft>
                <a:spcPts val="0"/>
              </a:spcAft>
              <a:buNone/>
            </a:pPr>
            <a:r>
              <a:rPr lang="en" sz="1200">
                <a:solidFill>
                  <a:schemeClr val="dk1"/>
                </a:solidFill>
                <a:latin typeface="PT Sans"/>
                <a:ea typeface="PT Sans"/>
                <a:cs typeface="PT Sans"/>
                <a:sym typeface="PT Sans"/>
              </a:rPr>
              <a:t>2.  How does the episode show an example of cultural revitalization?</a:t>
            </a:r>
            <a:endParaRPr sz="1200">
              <a:solidFill>
                <a:schemeClr val="dk1"/>
              </a:solidFill>
              <a:latin typeface="PT Sans"/>
              <a:ea typeface="PT Sans"/>
              <a:cs typeface="PT Sans"/>
              <a:sym typeface="PT Sans"/>
            </a:endParaRPr>
          </a:p>
          <a:p>
            <a:pPr indent="0" lvl="0" marL="0" rtl="0" algn="l">
              <a:lnSpc>
                <a:spcPct val="97273"/>
              </a:lnSpc>
              <a:spcBef>
                <a:spcPts val="0"/>
              </a:spcBef>
              <a:spcAft>
                <a:spcPts val="0"/>
              </a:spcAft>
              <a:buNone/>
            </a:pPr>
            <a:r>
              <a:t/>
            </a:r>
            <a:endParaRPr sz="1200">
              <a:solidFill>
                <a:schemeClr val="dk1"/>
              </a:solidFill>
              <a:latin typeface="PT Sans"/>
              <a:ea typeface="PT Sans"/>
              <a:cs typeface="PT Sans"/>
              <a:sym typeface="PT Sans"/>
            </a:endParaRPr>
          </a:p>
          <a:p>
            <a:pPr indent="0" lvl="0" marL="0" rtl="0" algn="l">
              <a:lnSpc>
                <a:spcPct val="97273"/>
              </a:lnSpc>
              <a:spcBef>
                <a:spcPts val="0"/>
              </a:spcBef>
              <a:spcAft>
                <a:spcPts val="0"/>
              </a:spcAft>
              <a:buNone/>
            </a:pPr>
            <a:r>
              <a:rPr lang="en" sz="1200">
                <a:solidFill>
                  <a:schemeClr val="dk1"/>
                </a:solidFill>
                <a:latin typeface="PT Sans"/>
                <a:ea typeface="PT Sans"/>
                <a:cs typeface="PT Sans"/>
                <a:sym typeface="PT Sans"/>
              </a:rPr>
              <a:t>3.  How does the work of the people featured in the episode counter “historical erasure” or the “Myth of Inevitable Extinction”?</a:t>
            </a:r>
            <a:endParaRPr sz="1200">
              <a:solidFill>
                <a:schemeClr val="dk1"/>
              </a:solidFill>
              <a:latin typeface="PT Sans"/>
              <a:ea typeface="PT Sans"/>
              <a:cs typeface="PT Sans"/>
              <a:sym typeface="PT Sans"/>
            </a:endParaRPr>
          </a:p>
          <a:p>
            <a:pPr indent="0" lvl="0" marL="0" rtl="0" algn="l">
              <a:lnSpc>
                <a:spcPct val="97273"/>
              </a:lnSpc>
              <a:spcBef>
                <a:spcPts val="0"/>
              </a:spcBef>
              <a:spcAft>
                <a:spcPts val="0"/>
              </a:spcAft>
              <a:buNone/>
            </a:pPr>
            <a:r>
              <a:t/>
            </a:r>
            <a:endParaRPr sz="1200">
              <a:solidFill>
                <a:schemeClr val="dk1"/>
              </a:solidFill>
              <a:latin typeface="PT Sans"/>
              <a:ea typeface="PT Sans"/>
              <a:cs typeface="PT Sans"/>
              <a:sym typeface="PT Sans"/>
            </a:endParaRPr>
          </a:p>
          <a:p>
            <a:pPr indent="0" lvl="0" marL="0" rtl="0" algn="l">
              <a:lnSpc>
                <a:spcPct val="97273"/>
              </a:lnSpc>
              <a:spcBef>
                <a:spcPts val="0"/>
              </a:spcBef>
              <a:spcAft>
                <a:spcPts val="0"/>
              </a:spcAft>
              <a:buNone/>
            </a:pPr>
            <a:r>
              <a:rPr lang="en" sz="1200">
                <a:solidFill>
                  <a:schemeClr val="dk1"/>
                </a:solidFill>
                <a:latin typeface="PT Sans"/>
                <a:ea typeface="PT Sans"/>
                <a:cs typeface="PT Sans"/>
                <a:sym typeface="PT Sans"/>
              </a:rPr>
              <a:t>4. What are some of the ongoing challenges and barriers to cultural revitalization?</a:t>
            </a:r>
            <a:endParaRPr sz="1200">
              <a:solidFill>
                <a:schemeClr val="dk1"/>
              </a:solidFill>
              <a:latin typeface="PT Sans"/>
              <a:ea typeface="PT Sans"/>
              <a:cs typeface="PT Sans"/>
              <a:sym typeface="PT Sans"/>
            </a:endParaRPr>
          </a:p>
          <a:p>
            <a:pPr indent="0" lvl="0" marL="0" rtl="0" algn="l">
              <a:lnSpc>
                <a:spcPct val="97273"/>
              </a:lnSpc>
              <a:spcBef>
                <a:spcPts val="0"/>
              </a:spcBef>
              <a:spcAft>
                <a:spcPts val="0"/>
              </a:spcAft>
              <a:buNone/>
            </a:pPr>
            <a:r>
              <a:t/>
            </a:r>
            <a:endParaRPr sz="1200">
              <a:solidFill>
                <a:schemeClr val="dk1"/>
              </a:solidFill>
              <a:latin typeface="PT Sans"/>
              <a:ea typeface="PT Sans"/>
              <a:cs typeface="PT Sans"/>
              <a:sym typeface="PT Sans"/>
            </a:endParaRPr>
          </a:p>
          <a:p>
            <a:pPr indent="0" lvl="0" marL="0" rtl="0" algn="l">
              <a:lnSpc>
                <a:spcPct val="97273"/>
              </a:lnSpc>
              <a:spcBef>
                <a:spcPts val="0"/>
              </a:spcBef>
              <a:spcAft>
                <a:spcPts val="0"/>
              </a:spcAft>
              <a:buClr>
                <a:schemeClr val="dk1"/>
              </a:buClr>
              <a:buSzPts val="1100"/>
              <a:buFont typeface="Arial"/>
              <a:buNone/>
            </a:pPr>
            <a:r>
              <a:rPr lang="en" sz="1200">
                <a:solidFill>
                  <a:schemeClr val="dk1"/>
                </a:solidFill>
                <a:latin typeface="PT Sans"/>
                <a:ea typeface="PT Sans"/>
                <a:cs typeface="PT Sans"/>
                <a:sym typeface="PT Sans"/>
              </a:rPr>
              <a:t>5. How can cultural revitalization support all people? </a:t>
            </a:r>
            <a:endParaRPr sz="1200">
              <a:solidFill>
                <a:schemeClr val="dk1"/>
              </a:solidFill>
              <a:latin typeface="PT Sans"/>
              <a:ea typeface="PT Sans"/>
              <a:cs typeface="PT Sans"/>
              <a:sym typeface="PT Sans"/>
            </a:endParaRPr>
          </a:p>
          <a:p>
            <a:pPr indent="0" lvl="0" marL="0" rtl="0" algn="l">
              <a:lnSpc>
                <a:spcPct val="97273"/>
              </a:lnSpc>
              <a:spcBef>
                <a:spcPts val="0"/>
              </a:spcBef>
              <a:spcAft>
                <a:spcPts val="0"/>
              </a:spcAft>
              <a:buNone/>
            </a:pPr>
            <a:r>
              <a:t/>
            </a:r>
            <a:endParaRPr sz="1200">
              <a:solidFill>
                <a:schemeClr val="dk1"/>
              </a:solidFill>
              <a:latin typeface="PT Sans"/>
              <a:ea typeface="PT Sans"/>
              <a:cs typeface="PT Sans"/>
              <a:sym typeface="PT Sans"/>
            </a:endParaRPr>
          </a:p>
          <a:p>
            <a:pPr indent="0" lvl="0" marL="0" rtl="0" algn="l">
              <a:lnSpc>
                <a:spcPct val="97273"/>
              </a:lnSpc>
              <a:spcBef>
                <a:spcPts val="0"/>
              </a:spcBef>
              <a:spcAft>
                <a:spcPts val="0"/>
              </a:spcAft>
              <a:buNone/>
            </a:pPr>
            <a:r>
              <a:t/>
            </a:r>
            <a:endParaRPr sz="1200">
              <a:solidFill>
                <a:schemeClr val="dk1"/>
              </a:solidFill>
              <a:latin typeface="PT Sans"/>
              <a:ea typeface="PT Sans"/>
              <a:cs typeface="PT Sans"/>
              <a:sym typeface="PT Sans"/>
            </a:endParaRPr>
          </a:p>
          <a:p>
            <a:pPr indent="0" lvl="0" marL="0" rtl="0" algn="l">
              <a:lnSpc>
                <a:spcPct val="97273"/>
              </a:lnSpc>
              <a:spcBef>
                <a:spcPts val="0"/>
              </a:spcBef>
              <a:spcAft>
                <a:spcPts val="0"/>
              </a:spcAft>
              <a:buNone/>
            </a:pPr>
            <a:r>
              <a:t/>
            </a:r>
            <a:endParaRPr sz="1200">
              <a:solidFill>
                <a:schemeClr val="dk1"/>
              </a:solidFill>
              <a:latin typeface="PT Sans"/>
              <a:ea typeface="PT Sans"/>
              <a:cs typeface="PT Sans"/>
              <a:sym typeface="PT Sans"/>
            </a:endParaRPr>
          </a:p>
        </p:txBody>
      </p:sp>
      <p:pic>
        <p:nvPicPr>
          <p:cNvPr id="101" name="Google Shape;101;p20"/>
          <p:cNvPicPr preferRelativeResize="0"/>
          <p:nvPr/>
        </p:nvPicPr>
        <p:blipFill>
          <a:blip r:embed="rId3">
            <a:alphaModFix/>
          </a:blip>
          <a:stretch>
            <a:fillRect/>
          </a:stretch>
        </p:blipFill>
        <p:spPr>
          <a:xfrm>
            <a:off x="919963" y="1337275"/>
            <a:ext cx="3365925" cy="2521200"/>
          </a:xfrm>
          <a:prstGeom prst="rect">
            <a:avLst/>
          </a:prstGeom>
          <a:noFill/>
          <a:ln cap="flat" cmpd="sng" w="19050">
            <a:solidFill>
              <a:srgbClr val="931A25"/>
            </a:solidFill>
            <a:prstDash val="solid"/>
            <a:round/>
            <a:headEnd len="sm" w="sm" type="none"/>
            <a:tailEnd len="sm" w="sm" type="none"/>
          </a:ln>
        </p:spPr>
      </p:pic>
      <p:sp>
        <p:nvSpPr>
          <p:cNvPr id="102" name="Google Shape;102;p20"/>
          <p:cNvSpPr txBox="1"/>
          <p:nvPr/>
        </p:nvSpPr>
        <p:spPr>
          <a:xfrm>
            <a:off x="913925" y="4178025"/>
            <a:ext cx="3378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Episodes: </a:t>
            </a:r>
            <a:r>
              <a:rPr lang="en" u="sng">
                <a:solidFill>
                  <a:schemeClr val="hlink"/>
                </a:solidFill>
                <a:hlinkClick r:id="rId4"/>
              </a:rPr>
              <a:t>LINK</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1"/>
          <p:cNvSpPr txBox="1"/>
          <p:nvPr>
            <p:ph type="title"/>
          </p:nvPr>
        </p:nvSpPr>
        <p:spPr>
          <a:xfrm>
            <a:off x="311700" y="335100"/>
            <a:ext cx="8520600" cy="6177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b="1" lang="en" sz="2800">
                <a:solidFill>
                  <a:srgbClr val="931A25"/>
                </a:solidFill>
                <a:latin typeface="PT Sans"/>
                <a:ea typeface="PT Sans"/>
                <a:cs typeface="PT Sans"/>
                <a:sym typeface="PT Sans"/>
              </a:rPr>
              <a:t>Wrap Up:</a:t>
            </a:r>
            <a:endParaRPr b="1" sz="2800">
              <a:solidFill>
                <a:srgbClr val="931A25"/>
              </a:solidFill>
              <a:latin typeface="PT Sans"/>
              <a:ea typeface="PT Sans"/>
              <a:cs typeface="PT Sans"/>
              <a:sym typeface="PT Sans"/>
            </a:endParaRPr>
          </a:p>
        </p:txBody>
      </p:sp>
      <p:sp>
        <p:nvSpPr>
          <p:cNvPr id="108" name="Google Shape;108;p21"/>
          <p:cNvSpPr txBox="1"/>
          <p:nvPr/>
        </p:nvSpPr>
        <p:spPr>
          <a:xfrm>
            <a:off x="851100" y="1041400"/>
            <a:ext cx="7441800" cy="492600"/>
          </a:xfrm>
          <a:prstGeom prst="rect">
            <a:avLst/>
          </a:prstGeom>
          <a:noFill/>
          <a:ln>
            <a:noFill/>
          </a:ln>
        </p:spPr>
        <p:txBody>
          <a:bodyPr anchorCtr="0" anchor="t" bIns="91425" lIns="91425" spcFirstLastPara="1" rIns="91425" wrap="square" tIns="91425">
            <a:spAutoFit/>
          </a:bodyPr>
          <a:lstStyle/>
          <a:p>
            <a:pPr indent="0" lvl="0" marL="457200" rtl="0" algn="l">
              <a:lnSpc>
                <a:spcPct val="150000"/>
              </a:lnSpc>
              <a:spcBef>
                <a:spcPts val="0"/>
              </a:spcBef>
              <a:spcAft>
                <a:spcPts val="0"/>
              </a:spcAft>
              <a:buNone/>
            </a:pPr>
            <a:r>
              <a:t/>
            </a:r>
            <a:endParaRPr sz="2000">
              <a:latin typeface="PT Sans"/>
              <a:ea typeface="PT Sans"/>
              <a:cs typeface="PT Sans"/>
              <a:sym typeface="PT Sans"/>
            </a:endParaRPr>
          </a:p>
        </p:txBody>
      </p:sp>
      <p:sp>
        <p:nvSpPr>
          <p:cNvPr id="109" name="Google Shape;109;p21"/>
          <p:cNvSpPr txBox="1"/>
          <p:nvPr/>
        </p:nvSpPr>
        <p:spPr>
          <a:xfrm>
            <a:off x="1009525" y="1105200"/>
            <a:ext cx="7244700" cy="2493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Clr>
                <a:schemeClr val="dk1"/>
              </a:buClr>
              <a:buSzPts val="1100"/>
              <a:buFont typeface="Arial"/>
              <a:buNone/>
            </a:pPr>
            <a:r>
              <a:rPr lang="en" sz="1600">
                <a:solidFill>
                  <a:schemeClr val="dk1"/>
                </a:solidFill>
                <a:latin typeface="PT Sans"/>
                <a:ea typeface="PT Sans"/>
                <a:cs typeface="PT Sans"/>
                <a:sym typeface="PT Sans"/>
              </a:rPr>
              <a:t>As a class, discuss the essential questions explored in this unit:</a:t>
            </a:r>
            <a:endParaRPr sz="1600">
              <a:solidFill>
                <a:schemeClr val="dk1"/>
              </a:solidFill>
              <a:latin typeface="PT Sans"/>
              <a:ea typeface="PT Sans"/>
              <a:cs typeface="PT Sans"/>
              <a:sym typeface="PT Sans"/>
            </a:endParaRPr>
          </a:p>
          <a:p>
            <a:pPr indent="0" lvl="0" marL="0" rtl="0" algn="l">
              <a:lnSpc>
                <a:spcPct val="115000"/>
              </a:lnSpc>
              <a:spcBef>
                <a:spcPts val="0"/>
              </a:spcBef>
              <a:spcAft>
                <a:spcPts val="0"/>
              </a:spcAft>
              <a:buClr>
                <a:schemeClr val="dk1"/>
              </a:buClr>
              <a:buSzPts val="1100"/>
              <a:buFont typeface="Arial"/>
              <a:buNone/>
            </a:pPr>
            <a:r>
              <a:rPr lang="en" sz="1600">
                <a:solidFill>
                  <a:schemeClr val="dk1"/>
                </a:solidFill>
                <a:latin typeface="PT Sans"/>
                <a:ea typeface="PT Sans"/>
                <a:cs typeface="PT Sans"/>
                <a:sym typeface="PT Sans"/>
              </a:rPr>
              <a:t> </a:t>
            </a:r>
            <a:endParaRPr sz="1600">
              <a:solidFill>
                <a:schemeClr val="dk1"/>
              </a:solidFill>
              <a:latin typeface="PT Sans"/>
              <a:ea typeface="PT Sans"/>
              <a:cs typeface="PT Sans"/>
              <a:sym typeface="PT Sans"/>
            </a:endParaRPr>
          </a:p>
          <a:p>
            <a:pPr indent="0" lvl="0" marL="457200" rtl="0" algn="l">
              <a:lnSpc>
                <a:spcPct val="115000"/>
              </a:lnSpc>
              <a:spcBef>
                <a:spcPts val="0"/>
              </a:spcBef>
              <a:spcAft>
                <a:spcPts val="0"/>
              </a:spcAft>
              <a:buNone/>
            </a:pPr>
            <a:r>
              <a:rPr lang="en" sz="1600">
                <a:solidFill>
                  <a:schemeClr val="dk1"/>
                </a:solidFill>
                <a:latin typeface="PT Sans"/>
                <a:ea typeface="PT Sans"/>
                <a:cs typeface="PT Sans"/>
                <a:sym typeface="PT Sans"/>
              </a:rPr>
              <a:t>1. 	What is one way that Native people are reclaiming their cultures and </a:t>
            </a:r>
            <a:endParaRPr sz="1600">
              <a:solidFill>
                <a:schemeClr val="dk1"/>
              </a:solidFill>
              <a:latin typeface="PT Sans"/>
              <a:ea typeface="PT Sans"/>
              <a:cs typeface="PT Sans"/>
              <a:sym typeface="PT Sans"/>
            </a:endParaRPr>
          </a:p>
          <a:p>
            <a:pPr indent="457200" lvl="0" marL="457200" rtl="0" algn="l">
              <a:lnSpc>
                <a:spcPct val="115000"/>
              </a:lnSpc>
              <a:spcBef>
                <a:spcPts val="0"/>
              </a:spcBef>
              <a:spcAft>
                <a:spcPts val="0"/>
              </a:spcAft>
              <a:buClr>
                <a:schemeClr val="dk1"/>
              </a:buClr>
              <a:buSzPts val="1100"/>
              <a:buFont typeface="Arial"/>
              <a:buNone/>
            </a:pPr>
            <a:r>
              <a:rPr lang="en" sz="1600">
                <a:solidFill>
                  <a:schemeClr val="dk1"/>
                </a:solidFill>
                <a:latin typeface="PT Sans"/>
                <a:ea typeface="PT Sans"/>
                <a:cs typeface="PT Sans"/>
                <a:sym typeface="PT Sans"/>
              </a:rPr>
              <a:t>increasing visibility?</a:t>
            </a:r>
            <a:endParaRPr sz="1600">
              <a:solidFill>
                <a:schemeClr val="dk1"/>
              </a:solidFill>
              <a:latin typeface="PT Sans"/>
              <a:ea typeface="PT Sans"/>
              <a:cs typeface="PT Sans"/>
              <a:sym typeface="PT Sans"/>
            </a:endParaRPr>
          </a:p>
          <a:p>
            <a:pPr indent="0" lvl="0" marL="457200" rtl="0" algn="l">
              <a:lnSpc>
                <a:spcPct val="115000"/>
              </a:lnSpc>
              <a:spcBef>
                <a:spcPts val="0"/>
              </a:spcBef>
              <a:spcAft>
                <a:spcPts val="0"/>
              </a:spcAft>
              <a:buClr>
                <a:schemeClr val="dk1"/>
              </a:buClr>
              <a:buSzPts val="1100"/>
              <a:buFont typeface="Arial"/>
              <a:buNone/>
            </a:pPr>
            <a:r>
              <a:rPr lang="en" sz="1600">
                <a:solidFill>
                  <a:schemeClr val="dk1"/>
                </a:solidFill>
                <a:latin typeface="PT Sans"/>
                <a:ea typeface="PT Sans"/>
                <a:cs typeface="PT Sans"/>
                <a:sym typeface="PT Sans"/>
              </a:rPr>
              <a:t>2. 	How can cultural visibility support all people?</a:t>
            </a:r>
            <a:endParaRPr sz="1600">
              <a:solidFill>
                <a:schemeClr val="dk1"/>
              </a:solidFill>
              <a:latin typeface="PT Sans"/>
              <a:ea typeface="PT Sans"/>
              <a:cs typeface="PT Sans"/>
              <a:sym typeface="PT Sans"/>
            </a:endParaRPr>
          </a:p>
          <a:p>
            <a:pPr indent="0" lvl="0" marL="0" rtl="0" algn="l">
              <a:spcBef>
                <a:spcPts val="0"/>
              </a:spcBef>
              <a:spcAft>
                <a:spcPts val="0"/>
              </a:spcAft>
              <a:buNone/>
            </a:pPr>
            <a:r>
              <a:t/>
            </a:r>
            <a:endParaRPr sz="2200">
              <a:latin typeface="PT Sans"/>
              <a:ea typeface="PT Sans"/>
              <a:cs typeface="PT Sans"/>
              <a:sym typeface="PT Sans"/>
            </a:endParaRPr>
          </a:p>
          <a:p>
            <a:pPr indent="0" lvl="0" marL="0" rtl="0" algn="l">
              <a:spcBef>
                <a:spcPts val="0"/>
              </a:spcBef>
              <a:spcAft>
                <a:spcPts val="0"/>
              </a:spcAft>
              <a:buNone/>
            </a:pPr>
            <a:r>
              <a:t/>
            </a:r>
            <a:endParaRPr sz="2200">
              <a:latin typeface="PT Sans"/>
              <a:ea typeface="PT Sans"/>
              <a:cs typeface="PT Sans"/>
              <a:sym typeface="PT Sans"/>
            </a:endParaRPr>
          </a:p>
          <a:p>
            <a:pPr indent="0" lvl="0" marL="0" rtl="0" algn="l">
              <a:spcBef>
                <a:spcPts val="0"/>
              </a:spcBef>
              <a:spcAft>
                <a:spcPts val="0"/>
              </a:spcAft>
              <a:buNone/>
            </a:pPr>
            <a:r>
              <a:t/>
            </a:r>
            <a:endParaRPr/>
          </a:p>
        </p:txBody>
      </p:sp>
      <p:sp>
        <p:nvSpPr>
          <p:cNvPr id="110" name="Google Shape;110;p21"/>
          <p:cNvSpPr txBox="1"/>
          <p:nvPr/>
        </p:nvSpPr>
        <p:spPr>
          <a:xfrm>
            <a:off x="1200225" y="1086175"/>
            <a:ext cx="69279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PT Sans"/>
              <a:ea typeface="PT Sans"/>
              <a:cs typeface="PT Sans"/>
              <a:sym typeface="PT Sans"/>
            </a:endParaRPr>
          </a:p>
          <a:p>
            <a:pPr indent="0" lvl="0" marL="0" rtl="0" algn="l">
              <a:spcBef>
                <a:spcPts val="0"/>
              </a:spcBef>
              <a:spcAft>
                <a:spcPts val="0"/>
              </a:spcAft>
              <a:buNone/>
            </a:pPr>
            <a:r>
              <a:t/>
            </a:r>
            <a:endParaRPr>
              <a:latin typeface="PT Sans"/>
              <a:ea typeface="PT Sans"/>
              <a:cs typeface="PT Sans"/>
              <a:sym typeface="PT Sans"/>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